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75" r:id="rId1"/>
  </p:sldMasterIdLst>
  <p:notesMasterIdLst>
    <p:notesMasterId r:id="rId66"/>
  </p:notesMasterIdLst>
  <p:sldIdLst>
    <p:sldId id="321" r:id="rId2"/>
    <p:sldId id="333" r:id="rId3"/>
    <p:sldId id="334" r:id="rId4"/>
    <p:sldId id="335" r:id="rId5"/>
    <p:sldId id="336" r:id="rId6"/>
    <p:sldId id="338" r:id="rId7"/>
    <p:sldId id="340" r:id="rId8"/>
    <p:sldId id="341" r:id="rId9"/>
    <p:sldId id="342" r:id="rId10"/>
    <p:sldId id="339" r:id="rId11"/>
    <p:sldId id="344" r:id="rId12"/>
    <p:sldId id="343" r:id="rId13"/>
    <p:sldId id="345" r:id="rId14"/>
    <p:sldId id="346" r:id="rId15"/>
    <p:sldId id="347" r:id="rId16"/>
    <p:sldId id="348" r:id="rId17"/>
    <p:sldId id="349" r:id="rId18"/>
    <p:sldId id="350" r:id="rId19"/>
    <p:sldId id="351" r:id="rId20"/>
    <p:sldId id="352" r:id="rId21"/>
    <p:sldId id="353" r:id="rId22"/>
    <p:sldId id="354" r:id="rId23"/>
    <p:sldId id="355" r:id="rId24"/>
    <p:sldId id="356" r:id="rId25"/>
    <p:sldId id="357" r:id="rId26"/>
    <p:sldId id="358" r:id="rId27"/>
    <p:sldId id="359" r:id="rId28"/>
    <p:sldId id="360" r:id="rId29"/>
    <p:sldId id="361" r:id="rId30"/>
    <p:sldId id="362" r:id="rId31"/>
    <p:sldId id="363" r:id="rId32"/>
    <p:sldId id="364" r:id="rId33"/>
    <p:sldId id="365" r:id="rId34"/>
    <p:sldId id="366" r:id="rId35"/>
    <p:sldId id="367" r:id="rId36"/>
    <p:sldId id="368" r:id="rId37"/>
    <p:sldId id="369" r:id="rId38"/>
    <p:sldId id="370" r:id="rId39"/>
    <p:sldId id="371" r:id="rId40"/>
    <p:sldId id="372" r:id="rId41"/>
    <p:sldId id="373" r:id="rId42"/>
    <p:sldId id="374" r:id="rId43"/>
    <p:sldId id="375" r:id="rId44"/>
    <p:sldId id="376" r:id="rId45"/>
    <p:sldId id="377" r:id="rId46"/>
    <p:sldId id="378" r:id="rId47"/>
    <p:sldId id="379" r:id="rId48"/>
    <p:sldId id="380" r:id="rId49"/>
    <p:sldId id="381" r:id="rId50"/>
    <p:sldId id="382" r:id="rId51"/>
    <p:sldId id="383" r:id="rId52"/>
    <p:sldId id="384" r:id="rId53"/>
    <p:sldId id="385" r:id="rId54"/>
    <p:sldId id="386" r:id="rId55"/>
    <p:sldId id="387" r:id="rId56"/>
    <p:sldId id="388" r:id="rId57"/>
    <p:sldId id="389" r:id="rId58"/>
    <p:sldId id="390" r:id="rId59"/>
    <p:sldId id="391" r:id="rId60"/>
    <p:sldId id="392" r:id="rId61"/>
    <p:sldId id="393" r:id="rId62"/>
    <p:sldId id="394" r:id="rId63"/>
    <p:sldId id="395" r:id="rId64"/>
    <p:sldId id="396" r:id="rId65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C682286-2620-4F0A-BCFF-B783DAEC7FF3}">
          <p14:sldIdLst>
            <p14:sldId id="321"/>
            <p14:sldId id="333"/>
            <p14:sldId id="334"/>
          </p14:sldIdLst>
        </p14:section>
        <p14:section name="Раздел без заголовка" id="{54C6285D-46A8-467D-9E68-1B1509442A00}">
          <p14:sldIdLst>
            <p14:sldId id="335"/>
            <p14:sldId id="336"/>
            <p14:sldId id="338"/>
            <p14:sldId id="340"/>
            <p14:sldId id="341"/>
            <p14:sldId id="342"/>
            <p14:sldId id="339"/>
          </p14:sldIdLst>
        </p14:section>
        <p14:section name="Раздел без заголовка" id="{32401772-4C3C-4094-A7D9-95F7DE6052D9}">
          <p14:sldIdLst>
            <p14:sldId id="344"/>
            <p14:sldId id="343"/>
            <p14:sldId id="345"/>
            <p14:sldId id="346"/>
            <p14:sldId id="347"/>
            <p14:sldId id="348"/>
            <p14:sldId id="349"/>
            <p14:sldId id="350"/>
            <p14:sldId id="351"/>
            <p14:sldId id="352"/>
            <p14:sldId id="353"/>
            <p14:sldId id="354"/>
            <p14:sldId id="355"/>
            <p14:sldId id="356"/>
            <p14:sldId id="357"/>
            <p14:sldId id="358"/>
            <p14:sldId id="359"/>
            <p14:sldId id="360"/>
            <p14:sldId id="361"/>
            <p14:sldId id="362"/>
            <p14:sldId id="363"/>
            <p14:sldId id="364"/>
            <p14:sldId id="365"/>
            <p14:sldId id="366"/>
            <p14:sldId id="367"/>
            <p14:sldId id="368"/>
            <p14:sldId id="369"/>
            <p14:sldId id="370"/>
            <p14:sldId id="371"/>
            <p14:sldId id="372"/>
            <p14:sldId id="373"/>
            <p14:sldId id="374"/>
            <p14:sldId id="375"/>
            <p14:sldId id="376"/>
            <p14:sldId id="377"/>
            <p14:sldId id="378"/>
            <p14:sldId id="379"/>
            <p14:sldId id="380"/>
            <p14:sldId id="381"/>
            <p14:sldId id="382"/>
            <p14:sldId id="383"/>
            <p14:sldId id="384"/>
            <p14:sldId id="385"/>
            <p14:sldId id="386"/>
            <p14:sldId id="387"/>
            <p14:sldId id="388"/>
            <p14:sldId id="389"/>
            <p14:sldId id="390"/>
            <p14:sldId id="391"/>
            <p14:sldId id="392"/>
            <p14:sldId id="393"/>
            <p14:sldId id="394"/>
            <p14:sldId id="395"/>
            <p14:sldId id="39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n" initials="d" lastIdx="6" clrIdx="0">
    <p:extLst>
      <p:ext uri="{19B8F6BF-5375-455C-9EA6-DF929625EA0E}">
        <p15:presenceInfo xmlns:p15="http://schemas.microsoft.com/office/powerpoint/2012/main" userId="d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>
    <p:restoredLeft sz="3187" autoAdjust="0"/>
    <p:restoredTop sz="94624" autoAdjust="0"/>
  </p:normalViewPr>
  <p:slideViewPr>
    <p:cSldViewPr>
      <p:cViewPr varScale="1">
        <p:scale>
          <a:sx n="109" d="100"/>
          <a:sy n="109" d="100"/>
        </p:scale>
        <p:origin x="245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commentAuthors" Target="commentAuthor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1D37A3-5850-4733-8850-FE8C55B27C61}" type="datetimeFigureOut">
              <a:rPr lang="ru-RU" smtClean="0"/>
              <a:t>10.02.2026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C5DA25-ADC6-4F63-BFC6-93D0721F2D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957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C5DA25-ADC6-4F63-BFC6-93D0721F2D0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05685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C5DA25-ADC6-4F63-BFC6-93D0721F2D05}" type="slidenum">
              <a:rPr lang="ru-RU" smtClean="0"/>
              <a:t>42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98151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C5DA25-ADC6-4F63-BFC6-93D0721F2D05}" type="slidenum">
              <a:rPr lang="ru-RU" smtClean="0"/>
              <a:t>43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03221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C5DA25-ADC6-4F63-BFC6-93D0721F2D05}" type="slidenum">
              <a:rPr lang="ru-RU" smtClean="0"/>
              <a:t>44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12035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C5DA25-ADC6-4F63-BFC6-93D0721F2D05}" type="slidenum">
              <a:rPr lang="ru-RU" smtClean="0"/>
              <a:t>45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78184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C5DA25-ADC6-4F63-BFC6-93D0721F2D05}" type="slidenum">
              <a:rPr lang="ru-RU" smtClean="0"/>
              <a:t>46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31216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C5DA25-ADC6-4F63-BFC6-93D0721F2D05}" type="slidenum">
              <a:rPr lang="ru-RU" smtClean="0"/>
              <a:t>47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23378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C5DA25-ADC6-4F63-BFC6-93D0721F2D05}" type="slidenum">
              <a:rPr lang="ru-RU" smtClean="0"/>
              <a:t>48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10670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C5DA25-ADC6-4F63-BFC6-93D0721F2D05}" type="slidenum">
              <a:rPr lang="ru-RU" smtClean="0"/>
              <a:t>49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691052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C5DA25-ADC6-4F63-BFC6-93D0721F2D05}" type="slidenum">
              <a:rPr lang="ru-RU" smtClean="0"/>
              <a:t>50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148322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C5DA25-ADC6-4F63-BFC6-93D0721F2D05}" type="slidenum">
              <a:rPr lang="ru-RU" smtClean="0"/>
              <a:t>51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4180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C5DA25-ADC6-4F63-BFC6-93D0721F2D05}" type="slidenum">
              <a:rPr lang="ru-RU" smtClean="0"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563038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C5DA25-ADC6-4F63-BFC6-93D0721F2D05}" type="slidenum">
              <a:rPr lang="ru-RU" smtClean="0"/>
              <a:t>52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326604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C5DA25-ADC6-4F63-BFC6-93D0721F2D05}" type="slidenum">
              <a:rPr lang="ru-RU" smtClean="0"/>
              <a:t>53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654970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C5DA25-ADC6-4F63-BFC6-93D0721F2D05}" type="slidenum">
              <a:rPr lang="ru-RU" smtClean="0"/>
              <a:t>54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043613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C5DA25-ADC6-4F63-BFC6-93D0721F2D05}" type="slidenum">
              <a:rPr lang="ru-RU" smtClean="0"/>
              <a:t>55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375061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C5DA25-ADC6-4F63-BFC6-93D0721F2D05}" type="slidenum">
              <a:rPr lang="ru-RU" smtClean="0"/>
              <a:t>56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440182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C5DA25-ADC6-4F63-BFC6-93D0721F2D05}" type="slidenum">
              <a:rPr lang="ru-RU" smtClean="0"/>
              <a:t>57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032990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C5DA25-ADC6-4F63-BFC6-93D0721F2D05}" type="slidenum">
              <a:rPr lang="ru-RU" smtClean="0"/>
              <a:t>58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401529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C5DA25-ADC6-4F63-BFC6-93D0721F2D05}" type="slidenum">
              <a:rPr lang="ru-RU" smtClean="0"/>
              <a:t>59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46101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C5DA25-ADC6-4F63-BFC6-93D0721F2D05}" type="slidenum">
              <a:rPr lang="ru-RU" smtClean="0"/>
              <a:t>60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906883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C5DA25-ADC6-4F63-BFC6-93D0721F2D05}" type="slidenum">
              <a:rPr lang="ru-RU" smtClean="0"/>
              <a:t>61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01829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C5DA25-ADC6-4F63-BFC6-93D0721F2D05}" type="slidenum">
              <a:rPr lang="ru-RU" smtClean="0"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730874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C5DA25-ADC6-4F63-BFC6-93D0721F2D05}" type="slidenum">
              <a:rPr lang="ru-RU" smtClean="0"/>
              <a:t>62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13327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C5DA25-ADC6-4F63-BFC6-93D0721F2D05}" type="slidenum">
              <a:rPr lang="ru-RU" smtClean="0"/>
              <a:t>63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000404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C5DA25-ADC6-4F63-BFC6-93D0721F2D05}" type="slidenum">
              <a:rPr lang="ru-RU" smtClean="0"/>
              <a:t>64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76063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C5DA25-ADC6-4F63-BFC6-93D0721F2D05}" type="slidenum">
              <a:rPr lang="ru-RU" smtClean="0"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76960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C5DA25-ADC6-4F63-BFC6-93D0721F2D05}" type="slidenum">
              <a:rPr lang="ru-RU" smtClean="0"/>
              <a:t>37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71507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C5DA25-ADC6-4F63-BFC6-93D0721F2D05}" type="slidenum">
              <a:rPr lang="ru-RU" smtClean="0"/>
              <a:t>38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39182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C5DA25-ADC6-4F63-BFC6-93D0721F2D05}" type="slidenum">
              <a:rPr lang="ru-RU" smtClean="0"/>
              <a:t>39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57291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C5DA25-ADC6-4F63-BFC6-93D0721F2D05}" type="slidenum">
              <a:rPr lang="ru-RU" smtClean="0"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9784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C5DA25-ADC6-4F63-BFC6-93D0721F2D05}" type="slidenum">
              <a:rPr lang="ru-RU" smtClean="0"/>
              <a:t>41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644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334C48-8ED0-483F-8704-B7492FE54986}" type="datetimeFigureOut">
              <a:rPr lang="ru-RU" smtClean="0"/>
              <a:pPr>
                <a:defRPr/>
              </a:pPr>
              <a:t>10.02.2026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5ADBDB-CA24-4ADC-B85D-13C1FE03FC06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75351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A62145A-948B-4A80-9597-6F232AE1C0AD}" type="datetimeFigureOut">
              <a:rPr lang="ru-RU" smtClean="0"/>
              <a:pPr>
                <a:defRPr/>
              </a:pPr>
              <a:t>10.02.2026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ED65EA-3834-4E29-B789-FB63CC5C56CA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63492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A62145A-948B-4A80-9597-6F232AE1C0AD}" type="datetimeFigureOut">
              <a:rPr lang="ru-RU" smtClean="0"/>
              <a:pPr>
                <a:defRPr/>
              </a:pPr>
              <a:t>10.02.2026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ED65EA-3834-4E29-B789-FB63CC5C56CA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55531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A62145A-948B-4A80-9597-6F232AE1C0AD}" type="datetimeFigureOut">
              <a:rPr lang="ru-RU" smtClean="0"/>
              <a:pPr>
                <a:defRPr/>
              </a:pPr>
              <a:t>10.02.2026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ED65EA-3834-4E29-B789-FB63CC5C56CA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780610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A62145A-948B-4A80-9597-6F232AE1C0AD}" type="datetimeFigureOut">
              <a:rPr lang="ru-RU" smtClean="0"/>
              <a:pPr>
                <a:defRPr/>
              </a:pPr>
              <a:t>10.02.2026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ED65EA-3834-4E29-B789-FB63CC5C56CA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5799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A62145A-948B-4A80-9597-6F232AE1C0AD}" type="datetimeFigureOut">
              <a:rPr lang="ru-RU" smtClean="0"/>
              <a:pPr>
                <a:defRPr/>
              </a:pPr>
              <a:t>10.02.2026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ED65EA-3834-4E29-B789-FB63CC5C56CA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281270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97C472-CB36-47ED-A744-90F0B2C35290}" type="datetimeFigureOut">
              <a:rPr lang="ru-RU" smtClean="0"/>
              <a:pPr>
                <a:defRPr/>
              </a:pPr>
              <a:t>10.02.2026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459B6F-0DD7-4CDC-8D06-AC59BECE9EDC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932115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14A206-493F-4ED8-89BD-F3E0B398591C}" type="datetimeFigureOut">
              <a:rPr lang="ru-RU" smtClean="0"/>
              <a:pPr>
                <a:defRPr/>
              </a:pPr>
              <a:t>10.02.2026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E5B157-6898-4A63-9253-E5918646C0BF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49905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B206D6-3CD6-461E-B896-8148577A3C7D}" type="datetimeFigureOut">
              <a:rPr lang="ru-RU" smtClean="0"/>
              <a:pPr>
                <a:defRPr/>
              </a:pPr>
              <a:t>10.02.2026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633800-5D39-48C3-B8B0-09735BB8351C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75110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3B86A2-B81A-4705-89F7-DB53558B7490}" type="datetimeFigureOut">
              <a:rPr lang="ru-RU" smtClean="0"/>
              <a:pPr>
                <a:defRPr/>
              </a:pPr>
              <a:t>10.02.2026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AA572E-38B7-489A-9269-F1D514BEC019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24391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D20E05-8D68-4F9D-B7C9-59F8215A846A}" type="datetimeFigureOut">
              <a:rPr lang="ru-RU" smtClean="0"/>
              <a:pPr>
                <a:defRPr/>
              </a:pPr>
              <a:t>10.02.2026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A42152-FB27-4DD3-81D0-CA9DCA2E0886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44307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970E38-F089-4A59-A187-1B2031EC06B1}" type="datetimeFigureOut">
              <a:rPr lang="ru-RU" smtClean="0"/>
              <a:pPr>
                <a:defRPr/>
              </a:pPr>
              <a:t>10.02.2026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7944EC-3ECA-493C-84B0-C926C29C87BA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20236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33BC93-5049-4243-AEDA-B38249742DCD}" type="datetimeFigureOut">
              <a:rPr lang="ru-RU" smtClean="0"/>
              <a:pPr>
                <a:defRPr/>
              </a:pPr>
              <a:t>10.02.2026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359542-A1F4-417F-BE06-F36C7402C2B0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73673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FE20E3-BBE5-4C7C-A092-5E0372FAB941}" type="datetimeFigureOut">
              <a:rPr lang="ru-RU" smtClean="0"/>
              <a:pPr>
                <a:defRPr/>
              </a:pPr>
              <a:t>10.02.2026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A8D6C2-A252-4219-A95E-4C03CBDC2DD3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65503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8A6A4F-6255-4A66-A55C-E38BA62CA8AF}" type="datetimeFigureOut">
              <a:rPr lang="ru-RU" smtClean="0"/>
              <a:pPr>
                <a:defRPr/>
              </a:pPr>
              <a:t>10.02.2026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179E2A-0EE6-44E2-AA37-0843317F257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46689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14AEA1-8829-4530-B6BD-75F3BC045CDD}" type="datetimeFigureOut">
              <a:rPr lang="ru-RU" smtClean="0"/>
              <a:pPr>
                <a:defRPr/>
              </a:pPr>
              <a:t>10.02.2026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27A879-B2A9-4A14-95BA-5B77DDF882EA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8439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A62145A-948B-4A80-9597-6F232AE1C0AD}" type="datetimeFigureOut">
              <a:rPr lang="ru-RU" smtClean="0"/>
              <a:pPr>
                <a:defRPr/>
              </a:pPr>
              <a:t>10.02.2026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31ED65EA-3834-4E29-B789-FB63CC5C56CA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37446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76" r:id="rId1"/>
    <p:sldLayoutId id="2147484377" r:id="rId2"/>
    <p:sldLayoutId id="2147484378" r:id="rId3"/>
    <p:sldLayoutId id="2147484379" r:id="rId4"/>
    <p:sldLayoutId id="2147484380" r:id="rId5"/>
    <p:sldLayoutId id="2147484381" r:id="rId6"/>
    <p:sldLayoutId id="2147484382" r:id="rId7"/>
    <p:sldLayoutId id="2147484383" r:id="rId8"/>
    <p:sldLayoutId id="2147484384" r:id="rId9"/>
    <p:sldLayoutId id="2147484385" r:id="rId10"/>
    <p:sldLayoutId id="2147484386" r:id="rId11"/>
    <p:sldLayoutId id="2147484387" r:id="rId12"/>
    <p:sldLayoutId id="2147484388" r:id="rId13"/>
    <p:sldLayoutId id="2147484389" r:id="rId14"/>
    <p:sldLayoutId id="2147484390" r:id="rId15"/>
    <p:sldLayoutId id="214748439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svg"/><Relationship Id="rId4" Type="http://schemas.openxmlformats.org/officeDocument/2006/relationships/image" Target="../media/image5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svg"/><Relationship Id="rId4" Type="http://schemas.openxmlformats.org/officeDocument/2006/relationships/image" Target="../media/image6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svg"/><Relationship Id="rId4" Type="http://schemas.openxmlformats.org/officeDocument/2006/relationships/image" Target="../media/image7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svg"/><Relationship Id="rId4" Type="http://schemas.openxmlformats.org/officeDocument/2006/relationships/image" Target="../media/image8.pn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svg"/><Relationship Id="rId4" Type="http://schemas.openxmlformats.org/officeDocument/2006/relationships/image" Target="../media/image8.png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svg"/><Relationship Id="rId4" Type="http://schemas.openxmlformats.org/officeDocument/2006/relationships/image" Target="../media/image9.png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1618" y="116632"/>
            <a:ext cx="8692634" cy="686341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5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Arial Black" pitchFamily="34" charset="0"/>
                <a:cs typeface="Times New Roman" pitchFamily="18" charset="0"/>
              </a:rPr>
              <a:t>Государственное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5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Arial Black" pitchFamily="34" charset="0"/>
                <a:cs typeface="Times New Roman" pitchFamily="18" charset="0"/>
              </a:rPr>
              <a:t>учреждение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35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latin typeface="Arial Black" pitchFamily="34" charset="0"/>
              <a:cs typeface="Times New Roman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35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latin typeface="Arial Black" pitchFamily="34" charset="0"/>
              <a:cs typeface="Times New Roman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5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Arial Black" pitchFamily="34" charset="0"/>
                <a:cs typeface="Times New Roman" pitchFamily="18" charset="0"/>
              </a:rPr>
              <a:t>«КРУПСКИЙ ТЕРРИТОРИАЛЬНЫЙ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5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Arial Black" pitchFamily="34" charset="0"/>
                <a:cs typeface="Times New Roman" pitchFamily="18" charset="0"/>
              </a:rPr>
              <a:t>ЦЕНТР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5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Arial Black" pitchFamily="34" charset="0"/>
                <a:cs typeface="Times New Roman" pitchFamily="18" charset="0"/>
              </a:rPr>
              <a:t>СОЦИАЛЬНОГО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5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Arial Black" pitchFamily="34" charset="0"/>
                <a:cs typeface="Times New Roman" pitchFamily="18" charset="0"/>
              </a:rPr>
              <a:t>ОБСЛУЖИВАНИЯ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5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Arial Black" pitchFamily="34" charset="0"/>
                <a:cs typeface="Times New Roman" pitchFamily="18" charset="0"/>
              </a:rPr>
              <a:t>НАСЕЛЕНИЯ»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5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Arial Black" pitchFamily="34" charset="0"/>
                <a:cs typeface="Times New Roman" pitchFamily="18" charset="0"/>
              </a:rPr>
              <a:t>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3300"/>
              </a:solidFill>
              <a:latin typeface="Arial Black" pitchFamily="34" charset="0"/>
              <a:cs typeface="Times New Roman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3300"/>
              </a:solidFill>
              <a:latin typeface="Arial Black" pitchFamily="34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6394" y="404664"/>
            <a:ext cx="1965988" cy="165618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937583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>
            <a:extLst>
              <a:ext uri="{FF2B5EF4-FFF2-40B4-BE49-F238E27FC236}">
                <a16:creationId xmlns:a16="http://schemas.microsoft.com/office/drawing/2014/main" id="{176564B6-76AB-404E-9F00-D010638B599F}"/>
              </a:ext>
            </a:extLst>
          </p:cNvPr>
          <p:cNvSpPr/>
          <p:nvPr/>
        </p:nvSpPr>
        <p:spPr>
          <a:xfrm>
            <a:off x="971600" y="332656"/>
            <a:ext cx="6696744" cy="6309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25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опеки и попечительства</a:t>
            </a:r>
          </a:p>
          <a:p>
            <a:pPr algn="ctr"/>
            <a:endParaRPr lang="ru-RU" sz="2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Опека и попечительство устанавливаются также для защиты личных неимущественных и имущественных прав  и законных интересов совершеннолетних лиц, которые признаны судом недееспособными или ограниченно дееспособными</a:t>
            </a:r>
          </a:p>
        </p:txBody>
      </p:sp>
    </p:spTree>
    <p:extLst>
      <p:ext uri="{BB962C8B-B14F-4D97-AF65-F5344CB8AC3E}">
        <p14:creationId xmlns:p14="http://schemas.microsoft.com/office/powerpoint/2010/main" val="14719296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565E326-83EC-44B7-BA31-45D0214608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988840"/>
            <a:ext cx="7272808" cy="4536504"/>
          </a:xfrm>
          <a:solidFill>
            <a:schemeClr val="accent1">
              <a:alpha val="37000"/>
            </a:schemeClr>
          </a:solidFill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Органами опеки и попечительства являются местные исполнительные и распорядительные органы</a:t>
            </a:r>
          </a:p>
          <a:p>
            <a:pPr marL="0" indent="0" algn="ctr">
              <a:buNone/>
            </a:pPr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(районный исполнительный комитет)</a:t>
            </a:r>
          </a:p>
          <a:p>
            <a:pPr marL="0" indent="0">
              <a:buNone/>
            </a:pPr>
            <a:endParaRPr lang="ru-RU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i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Осуществление функций по опеке и попечительству в отношении совершеннолетних лиц, которые признаны недееспособными или ограниченно дееспособными,  возложены на:</a:t>
            </a:r>
          </a:p>
          <a:p>
            <a:pPr marL="0" indent="0" algn="ctr">
              <a:buNone/>
            </a:pPr>
            <a:endParaRPr lang="ru-RU" dirty="0">
              <a:solidFill>
                <a:srgbClr val="00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ClrTx/>
              <a:buFont typeface="Wingdings" panose="05000000000000000000" pitchFamily="2" charset="2"/>
              <a:buChar char="v"/>
            </a:pPr>
            <a:r>
              <a:rPr lang="ru-RU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Органы по труду, занятости и социальной защите;</a:t>
            </a:r>
          </a:p>
          <a:p>
            <a:pPr algn="ctr">
              <a:buClrTx/>
              <a:buFont typeface="Wingdings" panose="05000000000000000000" pitchFamily="2" charset="2"/>
              <a:buChar char="v"/>
            </a:pPr>
            <a:endParaRPr lang="ru-RU" dirty="0">
              <a:solidFill>
                <a:srgbClr val="00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ClrTx/>
              <a:buFont typeface="Wingdings" panose="05000000000000000000" pitchFamily="2" charset="2"/>
              <a:buChar char="v"/>
            </a:pPr>
            <a:r>
              <a:rPr lang="ru-RU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Структурные подразделения местных исполнительных и распорядительных органов, осуществляющие государственно  властные полномочия в сфере жилищно-коммунального хозяйства;</a:t>
            </a:r>
          </a:p>
          <a:p>
            <a:pPr algn="ctr">
              <a:buClrTx/>
              <a:buFont typeface="Wingdings" panose="05000000000000000000" pitchFamily="2" charset="2"/>
              <a:buChar char="v"/>
            </a:pPr>
            <a:endParaRPr lang="ru-RU" dirty="0">
              <a:solidFill>
                <a:srgbClr val="00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ClrTx/>
              <a:buFont typeface="Wingdings" panose="05000000000000000000" pitchFamily="2" charset="2"/>
              <a:buChar char="v"/>
            </a:pPr>
            <a:r>
              <a:rPr lang="ru-RU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Территориальные центры социального обслуживания населения.</a:t>
            </a:r>
          </a:p>
          <a:p>
            <a:pPr algn="ctr">
              <a:buFont typeface="Wingdings" panose="05000000000000000000" pitchFamily="2" charset="2"/>
              <a:buChar char="Ø"/>
            </a:pPr>
            <a:endParaRPr lang="ru-RU" dirty="0">
              <a:solidFill>
                <a:srgbClr val="00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Выноска: стрелка вниз 3">
            <a:extLst>
              <a:ext uri="{FF2B5EF4-FFF2-40B4-BE49-F238E27FC236}">
                <a16:creationId xmlns:a16="http://schemas.microsoft.com/office/drawing/2014/main" id="{50C921BA-F086-44E4-8FBE-2A8659B60822}"/>
              </a:ext>
            </a:extLst>
          </p:cNvPr>
          <p:cNvSpPr/>
          <p:nvPr/>
        </p:nvSpPr>
        <p:spPr>
          <a:xfrm>
            <a:off x="611560" y="116632"/>
            <a:ext cx="7200800" cy="161191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ОРГАНЫ ОПЕКИ И ПОПЕЧИТЕЛЬСТВА</a:t>
            </a:r>
          </a:p>
        </p:txBody>
      </p:sp>
    </p:spTree>
    <p:extLst>
      <p:ext uri="{BB962C8B-B14F-4D97-AF65-F5344CB8AC3E}">
        <p14:creationId xmlns:p14="http://schemas.microsoft.com/office/powerpoint/2010/main" val="35769531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трелка: вправо 3">
            <a:extLst>
              <a:ext uri="{FF2B5EF4-FFF2-40B4-BE49-F238E27FC236}">
                <a16:creationId xmlns:a16="http://schemas.microsoft.com/office/drawing/2014/main" id="{31E58896-8C54-498E-B612-F0B0FA30452B}"/>
              </a:ext>
            </a:extLst>
          </p:cNvPr>
          <p:cNvSpPr/>
          <p:nvPr/>
        </p:nvSpPr>
        <p:spPr>
          <a:xfrm>
            <a:off x="366928" y="1052736"/>
            <a:ext cx="3672408" cy="4176464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 </a:t>
            </a:r>
          </a:p>
          <a:p>
            <a:pPr algn="ctr"/>
            <a:r>
              <a:rPr lang="ru-RU" sz="25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установления опеки и попечительства</a:t>
            </a: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4A8C0BCA-CCD3-4594-86D2-1A0A8D819B3E}"/>
              </a:ext>
            </a:extLst>
          </p:cNvPr>
          <p:cNvSpPr/>
          <p:nvPr/>
        </p:nvSpPr>
        <p:spPr>
          <a:xfrm>
            <a:off x="4096552" y="188640"/>
            <a:ext cx="4680520" cy="6336704"/>
          </a:xfrm>
          <a:prstGeom prst="ellipse">
            <a:avLst/>
          </a:prstGeom>
          <a:solidFill>
            <a:schemeClr val="accent1">
              <a:alpha val="5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Опека и попечительство устанавливается по месту жительства лица, подлежащего опеки или попечительству, или по месту жительства опекуна, попечителя, если это отвечает интересам подопечного.</a:t>
            </a:r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r>
              <a:rPr lang="ru-RU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Опека и попечительство устанавливается по решению органов опеки и попечительства </a:t>
            </a:r>
          </a:p>
          <a:p>
            <a:pPr algn="ctr"/>
            <a:r>
              <a:rPr lang="ru-RU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 решению районного исполнительного комитета)</a:t>
            </a:r>
          </a:p>
        </p:txBody>
      </p:sp>
    </p:spTree>
    <p:extLst>
      <p:ext uri="{BB962C8B-B14F-4D97-AF65-F5344CB8AC3E}">
        <p14:creationId xmlns:p14="http://schemas.microsoft.com/office/powerpoint/2010/main" val="39287308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память с последовательным доступом 1">
            <a:extLst>
              <a:ext uri="{FF2B5EF4-FFF2-40B4-BE49-F238E27FC236}">
                <a16:creationId xmlns:a16="http://schemas.microsoft.com/office/drawing/2014/main" id="{8914A6E7-483F-4F22-8AAF-4FC6F478A53A}"/>
              </a:ext>
            </a:extLst>
          </p:cNvPr>
          <p:cNvSpPr/>
          <p:nvPr/>
        </p:nvSpPr>
        <p:spPr>
          <a:xfrm>
            <a:off x="467544" y="620688"/>
            <a:ext cx="7488832" cy="5760640"/>
          </a:xfrm>
          <a:prstGeom prst="flowChartMagneticTap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5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НАЗНАЧЕНИЕ</a:t>
            </a:r>
          </a:p>
          <a:p>
            <a:pPr algn="ctr"/>
            <a:r>
              <a:rPr lang="ru-RU" sz="45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ОПЕКУНА</a:t>
            </a:r>
          </a:p>
          <a:p>
            <a:pPr algn="ctr"/>
            <a:r>
              <a:rPr lang="ru-RU" sz="45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</a:p>
          <a:p>
            <a:pPr algn="ctr"/>
            <a:r>
              <a:rPr lang="ru-RU" sz="45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ПОПЕЧИТЕЛЯ</a:t>
            </a:r>
          </a:p>
        </p:txBody>
      </p:sp>
    </p:spTree>
    <p:extLst>
      <p:ext uri="{BB962C8B-B14F-4D97-AF65-F5344CB8AC3E}">
        <p14:creationId xmlns:p14="http://schemas.microsoft.com/office/powerpoint/2010/main" val="6146053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лачко с текстом: овальное 2">
            <a:extLst>
              <a:ext uri="{FF2B5EF4-FFF2-40B4-BE49-F238E27FC236}">
                <a16:creationId xmlns:a16="http://schemas.microsoft.com/office/drawing/2014/main" id="{D76955FE-B6C1-4DDA-A829-B1A3B696FC29}"/>
              </a:ext>
            </a:extLst>
          </p:cNvPr>
          <p:cNvSpPr/>
          <p:nvPr/>
        </p:nvSpPr>
        <p:spPr>
          <a:xfrm>
            <a:off x="4572000" y="116632"/>
            <a:ext cx="4154760" cy="2520280"/>
          </a:xfrm>
          <a:prstGeom prst="wedgeEllipseCallou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ОПЕКУН </a:t>
            </a:r>
          </a:p>
          <a:p>
            <a:pPr algn="ctr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</a:p>
          <a:p>
            <a:pPr algn="ctr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ПОПЕЧИТЕЛЬ </a:t>
            </a:r>
          </a:p>
          <a:p>
            <a:pPr algn="ctr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МОЖЕТ БЫТЬ НАЗНАЧЕН ТОЛЬКО </a:t>
            </a:r>
          </a:p>
          <a:p>
            <a:pPr algn="ctr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ЕГО СОГЛАСИЯ</a:t>
            </a:r>
          </a:p>
        </p:txBody>
      </p:sp>
      <p:sp>
        <p:nvSpPr>
          <p:cNvPr id="4" name="Двойная волна 3">
            <a:extLst>
              <a:ext uri="{FF2B5EF4-FFF2-40B4-BE49-F238E27FC236}">
                <a16:creationId xmlns:a16="http://schemas.microsoft.com/office/drawing/2014/main" id="{B41FB73F-0972-42FD-9AB0-7EAC71F42E7A}"/>
              </a:ext>
            </a:extLst>
          </p:cNvPr>
          <p:cNvSpPr/>
          <p:nvPr/>
        </p:nvSpPr>
        <p:spPr>
          <a:xfrm>
            <a:off x="57200" y="1700808"/>
            <a:ext cx="4514800" cy="2785875"/>
          </a:xfrm>
          <a:prstGeom prst="doubleWave">
            <a:avLst>
              <a:gd name="adj1" fmla="val 6250"/>
              <a:gd name="adj2" fmla="val 1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Опекун или попечитель должен быть назначен не позднее месячного срока со дня, когда органу опеки и попечительства стало известно о необходимости установления опеки и попечительства</a:t>
            </a:r>
          </a:p>
        </p:txBody>
      </p:sp>
      <p:sp>
        <p:nvSpPr>
          <p:cNvPr id="6" name="Двойная волна 5">
            <a:extLst>
              <a:ext uri="{FF2B5EF4-FFF2-40B4-BE49-F238E27FC236}">
                <a16:creationId xmlns:a16="http://schemas.microsoft.com/office/drawing/2014/main" id="{CD30C109-EDD4-4934-A71C-C550F6648240}"/>
              </a:ext>
            </a:extLst>
          </p:cNvPr>
          <p:cNvSpPr/>
          <p:nvPr/>
        </p:nvSpPr>
        <p:spPr>
          <a:xfrm>
            <a:off x="3419872" y="4365104"/>
            <a:ext cx="5112568" cy="2376264"/>
          </a:xfrm>
          <a:prstGeom prst="doubleWave">
            <a:avLst>
              <a:gd name="adj1" fmla="val 6250"/>
              <a:gd name="adj2" fmla="val 13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основании решения органа опеки и попечительства о назначении гражданина опекуном и попечителем ему выдается удостоверение на право представления интересов подопечного</a:t>
            </a:r>
          </a:p>
        </p:txBody>
      </p:sp>
    </p:spTree>
    <p:extLst>
      <p:ext uri="{BB962C8B-B14F-4D97-AF65-F5344CB8AC3E}">
        <p14:creationId xmlns:p14="http://schemas.microsoft.com/office/powerpoint/2010/main" val="20252907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96E506-249E-4ED7-823B-32764BC97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515144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Лица, имеющие право быть опекунами и попечителями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3877212-E329-491B-BC88-BCB15DD93AC3}"/>
              </a:ext>
            </a:extLst>
          </p:cNvPr>
          <p:cNvSpPr txBox="1"/>
          <p:nvPr/>
        </p:nvSpPr>
        <p:spPr>
          <a:xfrm>
            <a:off x="2555776" y="1286238"/>
            <a:ext cx="634771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Опекунами и попечителями могут быть дееспособные лица обоего пола,  за исключением:</a:t>
            </a:r>
          </a:p>
          <a:p>
            <a:pPr algn="ctr"/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DC26A0-683E-4A42-8836-C62941A2CA39}"/>
              </a:ext>
            </a:extLst>
          </p:cNvPr>
          <p:cNvSpPr txBox="1"/>
          <p:nvPr/>
        </p:nvSpPr>
        <p:spPr>
          <a:xfrm>
            <a:off x="323528" y="2348880"/>
            <a:ext cx="8064896" cy="413959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ru-RU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больных хроническим алкоголизмом, наркоманией, токсикоманией;\</a:t>
            </a:r>
          </a:p>
          <a:p>
            <a:pPr marL="285750" indent="-285750">
              <a:buFontTx/>
              <a:buChar char="-"/>
            </a:pPr>
            <a:r>
              <a:rPr lang="ru-RU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по состоянию здоровья не могут осуществлять права и выполнять обязанности опекуна, попечителя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(перечень заболеваний, при наличии которых лица не могут быть опекунами и попечителями, устанавливается Министерством здравоохранения);</a:t>
            </a:r>
          </a:p>
          <a:p>
            <a:pPr marL="285750" indent="-285750">
              <a:buFontTx/>
              <a:buChar char="-"/>
            </a:pPr>
            <a:r>
              <a:rPr lang="ru-RU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лишенных судом родительских прав;</a:t>
            </a:r>
          </a:p>
          <a:p>
            <a:pPr marL="285750" indent="-285750">
              <a:buFontTx/>
              <a:buChar char="-"/>
            </a:pPr>
            <a:r>
              <a:rPr lang="ru-RU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бывших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усыновителей, если усыновление было отменено вследствие ненадлежащего выполнения усыновителем своих обязанностей;</a:t>
            </a:r>
          </a:p>
          <a:p>
            <a:pPr marL="285750" indent="-285750">
              <a:buFontTx/>
              <a:buChar char="-"/>
            </a:pPr>
            <a:r>
              <a:rPr lang="ru-RU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отстраненных от обязанностей опекуна или попечителя за ненадлежащее выполнение возложенных на них обязанностей;</a:t>
            </a:r>
          </a:p>
          <a:p>
            <a:pPr marL="285750" indent="-285750">
              <a:buFontTx/>
              <a:buChar char="-"/>
            </a:pPr>
            <a:r>
              <a:rPr lang="ru-RU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имеющих судимость за умышленные преступления, а также лиц,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осуждавшихся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умышленные тяжкие или особо тяжкие преступления против человека;</a:t>
            </a:r>
          </a:p>
          <a:p>
            <a:pPr marL="285750" indent="-285750">
              <a:buFontTx/>
              <a:buChar char="-"/>
            </a:pPr>
            <a:r>
              <a:rPr lang="ru-RU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лиц,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дети которых были признаны нуждающимися в государственной защите в связи с невыполнением или ненадлежащим выполнением данными лицами своих обязанностей по воспитанию и содержанию детей.</a:t>
            </a:r>
          </a:p>
        </p:txBody>
      </p:sp>
    </p:spTree>
    <p:extLst>
      <p:ext uri="{BB962C8B-B14F-4D97-AF65-F5344CB8AC3E}">
        <p14:creationId xmlns:p14="http://schemas.microsoft.com/office/powerpoint/2010/main" val="22438857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трелка: вниз 5">
            <a:extLst>
              <a:ext uri="{FF2B5EF4-FFF2-40B4-BE49-F238E27FC236}">
                <a16:creationId xmlns:a16="http://schemas.microsoft.com/office/drawing/2014/main" id="{35B58DC9-E9DA-4064-A638-0BFC9F4A4D4C}"/>
              </a:ext>
            </a:extLst>
          </p:cNvPr>
          <p:cNvSpPr/>
          <p:nvPr/>
        </p:nvSpPr>
        <p:spPr>
          <a:xfrm>
            <a:off x="539552" y="188640"/>
            <a:ext cx="7344816" cy="194421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ВЫБОР </a:t>
            </a:r>
          </a:p>
          <a:p>
            <a:pPr algn="ctr"/>
            <a:r>
              <a:rPr lang="ru-RU" sz="2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ОПЕКУНА,</a:t>
            </a:r>
            <a:br>
              <a:rPr lang="ru-RU" sz="2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ПОПЕЧИТЕЛЯ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81740B-4448-45BC-ADFA-0F8A4ACF8CC5}"/>
              </a:ext>
            </a:extLst>
          </p:cNvPr>
          <p:cNvSpPr txBox="1"/>
          <p:nvPr/>
        </p:nvSpPr>
        <p:spPr>
          <a:xfrm>
            <a:off x="539552" y="2924944"/>
            <a:ext cx="7272808" cy="2923877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solidFill>
              <a:schemeClr val="accent1"/>
            </a:solidFill>
          </a:ln>
          <a:scene3d>
            <a:camera prst="isometricOffAxis1Righ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           </a:t>
            </a:r>
            <a:r>
              <a:rPr lang="ru-RU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выборе опекуна или попечителя </a:t>
            </a:r>
          </a:p>
          <a:p>
            <a:pPr algn="ctr"/>
            <a:r>
              <a:rPr lang="ru-RU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принимаются во внимание его личные качества, </a:t>
            </a:r>
          </a:p>
          <a:p>
            <a:pPr algn="ctr"/>
            <a:r>
              <a:rPr lang="ru-RU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 к выполнению обязанностей опекуна или попечителя, отношения, существующие между ним, </a:t>
            </a:r>
          </a:p>
          <a:p>
            <a:pPr algn="ctr"/>
            <a:r>
              <a:rPr lang="ru-RU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членами его семьи и лицом, </a:t>
            </a:r>
          </a:p>
          <a:p>
            <a:pPr algn="ctr"/>
            <a:r>
              <a:rPr lang="ru-RU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нуждающимся в опеке или попечительстве, </a:t>
            </a:r>
          </a:p>
          <a:p>
            <a:pPr algn="ctr"/>
            <a:r>
              <a:rPr lang="ru-RU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в некоторых случаях желание лица, </a:t>
            </a:r>
          </a:p>
          <a:p>
            <a:pPr algn="ctr"/>
            <a:r>
              <a:rPr lang="ru-RU" sz="23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нуждающегося в опеке или попечительстве.</a:t>
            </a:r>
          </a:p>
        </p:txBody>
      </p:sp>
    </p:spTree>
    <p:extLst>
      <p:ext uri="{BB962C8B-B14F-4D97-AF65-F5344CB8AC3E}">
        <p14:creationId xmlns:p14="http://schemas.microsoft.com/office/powerpoint/2010/main" val="4541777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5">
            <a:extLst>
              <a:ext uri="{FF2B5EF4-FFF2-40B4-BE49-F238E27FC236}">
                <a16:creationId xmlns:a16="http://schemas.microsoft.com/office/drawing/2014/main" id="{E2DACAF3-B3CC-4B39-BB04-5FEAD9ECCC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30595" y="2564904"/>
            <a:ext cx="7113813" cy="3329147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20000"/>
          </a:bodyPr>
          <a:lstStyle/>
          <a:p>
            <a:pPr marL="285750" indent="-285750" algn="just">
              <a:buFontTx/>
              <a:buChar char="-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заявление;</a:t>
            </a:r>
          </a:p>
          <a:p>
            <a:pPr marL="285750" indent="-285750" algn="just">
              <a:buFontTx/>
              <a:buChar char="-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паспорт или иной документ, удостоверяющий личность кандидата в опекуны (попечители);</a:t>
            </a:r>
          </a:p>
          <a:p>
            <a:pPr marL="285750" indent="-285750" algn="just">
              <a:buFontTx/>
              <a:buChar char="-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автобиография кандидата в опекуны (попечители);</a:t>
            </a:r>
          </a:p>
          <a:p>
            <a:pPr marL="285750" indent="-285750" algn="just">
              <a:buFontTx/>
              <a:buChar char="-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одна фотография заявителя размером 30 х 40 мм.;</a:t>
            </a:r>
          </a:p>
          <a:p>
            <a:pPr marL="285750" indent="-285750" algn="just">
              <a:buFontTx/>
              <a:buChar char="-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медицинская справка о состоянии здоровья кандидата в опекуны (попечители);</a:t>
            </a:r>
          </a:p>
          <a:p>
            <a:pPr marL="285750" indent="-285750" algn="just">
              <a:buFontTx/>
              <a:buChar char="-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документ, подтверждающий наличие основания назначения опеки (попечительства), а именно вступившее в законную силу решения суда о признании гражданина в отношении которого планируется установление опеки или попечительства недееспособным или ограниченным в дееспособности.</a:t>
            </a:r>
          </a:p>
        </p:txBody>
      </p:sp>
      <p:sp>
        <p:nvSpPr>
          <p:cNvPr id="7" name="Свиток: горизонтальный 6">
            <a:extLst>
              <a:ext uri="{FF2B5EF4-FFF2-40B4-BE49-F238E27FC236}">
                <a16:creationId xmlns:a16="http://schemas.microsoft.com/office/drawing/2014/main" id="{95BB9D97-1046-4761-8688-F6D1CE63F737}"/>
              </a:ext>
            </a:extLst>
          </p:cNvPr>
          <p:cNvSpPr/>
          <p:nvPr/>
        </p:nvSpPr>
        <p:spPr>
          <a:xfrm>
            <a:off x="1130595" y="260648"/>
            <a:ext cx="7200800" cy="160933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Документы, </a:t>
            </a:r>
          </a:p>
          <a:p>
            <a:pPr algn="ctr"/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необходимые для установления опеки и попечительства</a:t>
            </a:r>
          </a:p>
        </p:txBody>
      </p:sp>
    </p:spTree>
    <p:extLst>
      <p:ext uri="{BB962C8B-B14F-4D97-AF65-F5344CB8AC3E}">
        <p14:creationId xmlns:p14="http://schemas.microsoft.com/office/powerpoint/2010/main" val="9557016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>
            <a:extLst>
              <a:ext uri="{FF2B5EF4-FFF2-40B4-BE49-F238E27FC236}">
                <a16:creationId xmlns:a16="http://schemas.microsoft.com/office/drawing/2014/main" id="{2F8EB6FE-6AD7-48DC-9E3A-7056813C6E11}"/>
              </a:ext>
            </a:extLst>
          </p:cNvPr>
          <p:cNvSpPr/>
          <p:nvPr/>
        </p:nvSpPr>
        <p:spPr>
          <a:xfrm>
            <a:off x="611560" y="116632"/>
            <a:ext cx="5237168" cy="1584176"/>
          </a:xfrm>
          <a:prstGeom prst="triangle">
            <a:avLst>
              <a:gd name="adj" fmla="val 49829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ВНИМАНИЕ!</a:t>
            </a:r>
          </a:p>
          <a:p>
            <a:pPr algn="ctr"/>
            <a:r>
              <a:rPr lang="ru-RU" sz="25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7EE58A-8124-473F-B2ED-DAFD5388E862}"/>
              </a:ext>
            </a:extLst>
          </p:cNvPr>
          <p:cNvSpPr txBox="1"/>
          <p:nvPr/>
        </p:nvSpPr>
        <p:spPr>
          <a:xfrm>
            <a:off x="899592" y="1988840"/>
            <a:ext cx="6552728" cy="1938992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Крупском районе заявление </a:t>
            </a: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установлении опеки или попечительства </a:t>
            </a: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подается кандидатом в опекуны (попечители)</a:t>
            </a: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службу «одно окно» </a:t>
            </a: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Крупского районного исполнительного комитета </a:t>
            </a: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адресу: г . Крупки, ул. Советская,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3BAD4DA-806B-42B0-9719-4A2226075548}"/>
              </a:ext>
            </a:extLst>
          </p:cNvPr>
          <p:cNvSpPr txBox="1"/>
          <p:nvPr/>
        </p:nvSpPr>
        <p:spPr>
          <a:xfrm>
            <a:off x="2339752" y="4437112"/>
            <a:ext cx="6552728" cy="646331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рассмотрения заявления – </a:t>
            </a:r>
            <a:r>
              <a:rPr lang="ru-RU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1 месяца 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 дня подачи заявления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BA96E31-5349-4F3C-8075-359F08510BD0}"/>
              </a:ext>
            </a:extLst>
          </p:cNvPr>
          <p:cNvSpPr txBox="1"/>
          <p:nvPr/>
        </p:nvSpPr>
        <p:spPr>
          <a:xfrm>
            <a:off x="899592" y="5805264"/>
            <a:ext cx="5904656" cy="92333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Плата за осуществления процедуры 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установлению опеки и попечительства    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ВЗИМАЕТСЯ</a:t>
            </a:r>
          </a:p>
        </p:txBody>
      </p:sp>
    </p:spTree>
    <p:extLst>
      <p:ext uri="{BB962C8B-B14F-4D97-AF65-F5344CB8AC3E}">
        <p14:creationId xmlns:p14="http://schemas.microsoft.com/office/powerpoint/2010/main" val="26783174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 descr="Портфель со сплошной заливкой">
            <a:extLst>
              <a:ext uri="{FF2B5EF4-FFF2-40B4-BE49-F238E27FC236}">
                <a16:creationId xmlns:a16="http://schemas.microsoft.com/office/drawing/2014/main" id="{1AEDF994-AC19-443D-8109-734467507C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39552" y="332656"/>
            <a:ext cx="2880320" cy="2727012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52D3797-0F0D-475F-BB5E-B0F586B7248F}"/>
              </a:ext>
            </a:extLst>
          </p:cNvPr>
          <p:cNvSpPr txBox="1"/>
          <p:nvPr/>
        </p:nvSpPr>
        <p:spPr>
          <a:xfrm>
            <a:off x="1619672" y="3059668"/>
            <a:ext cx="7200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Обязанности </a:t>
            </a:r>
          </a:p>
          <a:p>
            <a:pPr algn="ctr"/>
            <a:r>
              <a:rPr lang="ru-RU" sz="4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опекунов и попечителей</a:t>
            </a:r>
          </a:p>
        </p:txBody>
      </p:sp>
    </p:spTree>
    <p:extLst>
      <p:ext uri="{BB962C8B-B14F-4D97-AF65-F5344CB8AC3E}">
        <p14:creationId xmlns:p14="http://schemas.microsoft.com/office/powerpoint/2010/main" val="4027334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548680"/>
            <a:ext cx="7560840" cy="720080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     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/>
            </a:r>
            <a:b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</a:b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 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836712"/>
            <a:ext cx="7632848" cy="47525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ru-RU" sz="4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ОПЕКА </a:t>
            </a:r>
          </a:p>
          <a:p>
            <a:pPr algn="ctr">
              <a:spcAft>
                <a:spcPts val="0"/>
              </a:spcAft>
            </a:pPr>
            <a:r>
              <a:rPr lang="ru-RU" sz="4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И </a:t>
            </a:r>
          </a:p>
          <a:p>
            <a:pPr algn="ctr">
              <a:spcAft>
                <a:spcPts val="0"/>
              </a:spcAft>
            </a:pPr>
            <a:r>
              <a:rPr lang="ru-RU" sz="4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ПОПЕЧИТЕЛЬСТВО</a:t>
            </a:r>
          </a:p>
          <a:p>
            <a:pPr algn="ctr">
              <a:spcAft>
                <a:spcPts val="0"/>
              </a:spcAft>
            </a:pPr>
            <a:r>
              <a:rPr lang="ru-RU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над совершеннолетними гражданами</a:t>
            </a:r>
            <a:endParaRPr lang="ru-RU" sz="4800" b="1" dirty="0">
              <a:solidFill>
                <a:srgbClr val="FF0000"/>
              </a:solidFill>
              <a:effectLst/>
              <a:latin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30787590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370C4C0-8A27-4D15-858D-7F0CD62334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548681"/>
            <a:ext cx="7490794" cy="2304256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забота  о содержании лиц, находящихся под их опекой или попечительством;</a:t>
            </a:r>
          </a:p>
          <a:p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создание подопечным необходимых бытовых условий;</a:t>
            </a:r>
          </a:p>
          <a:p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защита прав и законных интересов подопечного.</a:t>
            </a: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4E31E9DE-08A8-4B0B-848E-78583482C819}"/>
              </a:ext>
            </a:extLst>
          </p:cNvPr>
          <p:cNvSpPr/>
          <p:nvPr/>
        </p:nvSpPr>
        <p:spPr>
          <a:xfrm>
            <a:off x="1763688" y="3212976"/>
            <a:ext cx="6624736" cy="37444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Кроме того опекуны и попечители совершеннолетних лиц, признанных недееспособными либо признанных ограниченно дееспособными вследствие психического расстройства (заболевания), обязаны принимать меры по обеспечению оказания подопечным </a:t>
            </a:r>
            <a:r>
              <a:rPr lang="ru-RU" sz="20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необходимой медицинской помощи</a:t>
            </a:r>
          </a:p>
          <a:p>
            <a:pPr algn="ctr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89366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5342979-2C0B-439E-BBEF-D0322408425A}"/>
              </a:ext>
            </a:extLst>
          </p:cNvPr>
          <p:cNvSpPr txBox="1"/>
          <p:nvPr/>
        </p:nvSpPr>
        <p:spPr>
          <a:xfrm>
            <a:off x="467544" y="476672"/>
            <a:ext cx="7344816" cy="63709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ru-RU" dirty="0"/>
          </a:p>
          <a:p>
            <a:pPr algn="ctr"/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В случае улучшения состояния здоровья подопечного опекун или попечитель обязан обратиться в суд с заявлением о признании недееспособного  гражданина дееспособным или о признании недееспособного гражданина ограниченно дееспособным вследствие психического расстройства (заболевания) либо об отмене ограничения дееспособности гражданина, который был признан ограниченно дееспособным вследствие психического расстройства (заболевания).</a:t>
            </a:r>
          </a:p>
        </p:txBody>
      </p:sp>
      <p:sp>
        <p:nvSpPr>
          <p:cNvPr id="8" name="Стрелка: вправо 7">
            <a:extLst>
              <a:ext uri="{FF2B5EF4-FFF2-40B4-BE49-F238E27FC236}">
                <a16:creationId xmlns:a16="http://schemas.microsoft.com/office/drawing/2014/main" id="{61CBA5A3-11AF-4C51-AC6A-46432AAC6EC8}"/>
              </a:ext>
            </a:extLst>
          </p:cNvPr>
          <p:cNvSpPr/>
          <p:nvPr/>
        </p:nvSpPr>
        <p:spPr>
          <a:xfrm>
            <a:off x="848496" y="836712"/>
            <a:ext cx="98720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44870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5342979-2C0B-439E-BBEF-D0322408425A}"/>
              </a:ext>
            </a:extLst>
          </p:cNvPr>
          <p:cNvSpPr txBox="1"/>
          <p:nvPr/>
        </p:nvSpPr>
        <p:spPr>
          <a:xfrm>
            <a:off x="467544" y="476672"/>
            <a:ext cx="7344816" cy="49244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5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подопечных </a:t>
            </a:r>
          </a:p>
          <a:p>
            <a:pPr algn="ctr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содержание подопечных расходуются суммы, следуемые подопечным в качестве пенсий, пособий, алиментов и других текущих поступлений, поступают в распоряжение опекуна или попечителя.</a:t>
            </a:r>
          </a:p>
          <a:p>
            <a:pPr algn="ctr"/>
            <a:endParaRPr lang="ru-RU" dirty="0"/>
          </a:p>
          <a:p>
            <a:pPr algn="ctr"/>
            <a:endParaRPr lang="ru-RU" sz="2500" i="1" dirty="0"/>
          </a:p>
          <a:p>
            <a:pPr algn="ctr"/>
            <a:r>
              <a:rPr lang="ru-RU" sz="2500" i="1" dirty="0"/>
              <a:t>Если этих сумм недостаточно для покрытия всех необходимых расходов, то они могут быть возмещены из другого имущества, принадлежащего подопечному.</a:t>
            </a:r>
          </a:p>
          <a:p>
            <a:pPr algn="ctr"/>
            <a:endParaRPr lang="ru-RU" dirty="0"/>
          </a:p>
          <a:p>
            <a:pPr algn="ctr"/>
            <a:endParaRPr lang="ru-RU" dirty="0"/>
          </a:p>
        </p:txBody>
      </p:sp>
      <p:sp>
        <p:nvSpPr>
          <p:cNvPr id="3" name="Стрелка: вправо 2">
            <a:extLst>
              <a:ext uri="{FF2B5EF4-FFF2-40B4-BE49-F238E27FC236}">
                <a16:creationId xmlns:a16="http://schemas.microsoft.com/office/drawing/2014/main" id="{43032BFB-B407-4527-B992-462CB19F47BB}"/>
              </a:ext>
            </a:extLst>
          </p:cNvPr>
          <p:cNvSpPr/>
          <p:nvPr/>
        </p:nvSpPr>
        <p:spPr>
          <a:xfrm>
            <a:off x="683568" y="5301705"/>
            <a:ext cx="6624736" cy="1556295"/>
          </a:xfrm>
          <a:prstGeom prst="rightArrow">
            <a:avLst>
              <a:gd name="adj1" fmla="val 100000"/>
              <a:gd name="adj2" fmla="val 50000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ВАЖНО! Опекуны и попечители не обязаны содержать лиц, находившихся под их опекой, попечительством, за счет собственных средств</a:t>
            </a:r>
          </a:p>
        </p:txBody>
      </p:sp>
    </p:spTree>
    <p:extLst>
      <p:ext uri="{BB962C8B-B14F-4D97-AF65-F5344CB8AC3E}">
        <p14:creationId xmlns:p14="http://schemas.microsoft.com/office/powerpoint/2010/main" val="17310892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98CA99E-B279-49A8-BFCF-5E20A25CC044}"/>
              </a:ext>
            </a:extLst>
          </p:cNvPr>
          <p:cNvSpPr txBox="1"/>
          <p:nvPr/>
        </p:nvSpPr>
        <p:spPr>
          <a:xfrm rot="10800000" flipV="1">
            <a:off x="2699792" y="735546"/>
            <a:ext cx="5328592" cy="14773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Обязанности по опеке и попечительству выполняются безвозмездно</a:t>
            </a:r>
          </a:p>
        </p:txBody>
      </p:sp>
      <p:sp>
        <p:nvSpPr>
          <p:cNvPr id="4" name="Равнобедренный треугольник 3">
            <a:extLst>
              <a:ext uri="{FF2B5EF4-FFF2-40B4-BE49-F238E27FC236}">
                <a16:creationId xmlns:a16="http://schemas.microsoft.com/office/drawing/2014/main" id="{94128565-F465-4DE4-B5BD-EA12B79421BB}"/>
              </a:ext>
            </a:extLst>
          </p:cNvPr>
          <p:cNvSpPr/>
          <p:nvPr/>
        </p:nvSpPr>
        <p:spPr>
          <a:xfrm>
            <a:off x="395536" y="0"/>
            <a:ext cx="7776864" cy="6453336"/>
          </a:xfrm>
          <a:prstGeom prst="triangle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Опекун и попечитель имеет право на возмещение расходов, которые он понес из собственных средств на ремонт, содержание имущества подопечного, другие необходимые нужды.</a:t>
            </a:r>
          </a:p>
        </p:txBody>
      </p:sp>
      <p:sp>
        <p:nvSpPr>
          <p:cNvPr id="5" name="Стрелка: вправо 4">
            <a:extLst>
              <a:ext uri="{FF2B5EF4-FFF2-40B4-BE49-F238E27FC236}">
                <a16:creationId xmlns:a16="http://schemas.microsoft.com/office/drawing/2014/main" id="{F83C2C0A-CEEF-4BE1-8562-AB346D61D41E}"/>
              </a:ext>
            </a:extLst>
          </p:cNvPr>
          <p:cNvSpPr/>
          <p:nvPr/>
        </p:nvSpPr>
        <p:spPr>
          <a:xfrm>
            <a:off x="4716016" y="3212976"/>
            <a:ext cx="4427984" cy="3429000"/>
          </a:xfrm>
          <a:prstGeom prst="rightArrow">
            <a:avLst>
              <a:gd name="adj1" fmla="val 50000"/>
              <a:gd name="adj2" fmla="val 49468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ВАЖНО! Понесенные расходы возмещаются из средств подопечного после получения разрешения органа опеки и попечительства</a:t>
            </a:r>
          </a:p>
        </p:txBody>
      </p:sp>
    </p:spTree>
    <p:extLst>
      <p:ext uri="{BB962C8B-B14F-4D97-AF65-F5344CB8AC3E}">
        <p14:creationId xmlns:p14="http://schemas.microsoft.com/office/powerpoint/2010/main" val="17899688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FDBCA4B-8DC9-4728-BAD1-87F22031ED0C}"/>
              </a:ext>
            </a:extLst>
          </p:cNvPr>
          <p:cNvSpPr txBox="1"/>
          <p:nvPr/>
        </p:nvSpPr>
        <p:spPr>
          <a:xfrm>
            <a:off x="1331641" y="2564904"/>
            <a:ext cx="6624736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</a:t>
            </a:r>
          </a:p>
          <a:p>
            <a:pPr algn="ctr"/>
            <a:r>
              <a:rPr lang="ru-RU" sz="5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ИМУЩЕСТВОМ </a:t>
            </a:r>
          </a:p>
          <a:p>
            <a:pPr algn="ctr"/>
            <a:r>
              <a:rPr lang="ru-RU" sz="5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ПОДОПЕЧНОГО</a:t>
            </a:r>
          </a:p>
        </p:txBody>
      </p:sp>
    </p:spTree>
    <p:extLst>
      <p:ext uri="{BB962C8B-B14F-4D97-AF65-F5344CB8AC3E}">
        <p14:creationId xmlns:p14="http://schemas.microsoft.com/office/powerpoint/2010/main" val="39399638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FDBCA4B-8DC9-4728-BAD1-87F22031ED0C}"/>
              </a:ext>
            </a:extLst>
          </p:cNvPr>
          <p:cNvSpPr txBox="1"/>
          <p:nvPr/>
        </p:nvSpPr>
        <p:spPr>
          <a:xfrm>
            <a:off x="683568" y="908720"/>
            <a:ext cx="7272809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1. Суммы, следуемые подопечным в качестве пенсий, пособий, алиментов и других текущих поступлений, поступают в распоряжение опекуна или попечителя и расходуется ими на содержание подопечных.</a:t>
            </a:r>
          </a:p>
          <a:p>
            <a:pPr algn="just"/>
            <a:endParaRPr lang="ru-RU" sz="25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Если этих сумм недостаточно для   </a:t>
            </a:r>
          </a:p>
          <a:p>
            <a:pPr algn="just"/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покрытия всех необходимых  </a:t>
            </a:r>
          </a:p>
          <a:p>
            <a:pPr algn="just"/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расходов, то они могут быть </a:t>
            </a:r>
          </a:p>
          <a:p>
            <a:pPr algn="just"/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возмещены из другого имущества, </a:t>
            </a:r>
          </a:p>
          <a:p>
            <a:pPr algn="just"/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принадлежащего подопечному</a:t>
            </a:r>
          </a:p>
        </p:txBody>
      </p:sp>
    </p:spTree>
    <p:extLst>
      <p:ext uri="{BB962C8B-B14F-4D97-AF65-F5344CB8AC3E}">
        <p14:creationId xmlns:p14="http://schemas.microsoft.com/office/powerpoint/2010/main" val="1014348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FDBCA4B-8DC9-4728-BAD1-87F22031ED0C}"/>
              </a:ext>
            </a:extLst>
          </p:cNvPr>
          <p:cNvSpPr txBox="1"/>
          <p:nvPr/>
        </p:nvSpPr>
        <p:spPr>
          <a:xfrm>
            <a:off x="683568" y="908720"/>
            <a:ext cx="727280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365469-ACE2-4DAB-B551-22835A778CFB}"/>
              </a:ext>
            </a:extLst>
          </p:cNvPr>
          <p:cNvSpPr txBox="1"/>
          <p:nvPr/>
        </p:nvSpPr>
        <p:spPr>
          <a:xfrm>
            <a:off x="971600" y="692696"/>
            <a:ext cx="7632848" cy="5863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Доходы подопечного, в том числе причитающие ему от управления его имуществом, за исключением доходов, которыми подопечный вправе распоряжаться самостоятельно, расходуются опекуном или попечителем исключительно в интересах подопечного  и с предварительного разрешения органа опеки и попечительства.</a:t>
            </a:r>
          </a:p>
          <a:p>
            <a:endParaRPr lang="ru-RU" sz="25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Без предварительного разрешения органа опеки и попечительства опекун или попечитель вправе производить необходимые для содержания  необходимые для содержания подопечного расходы за счет сумм, причитающихся подопечному в качестве его дохода</a:t>
            </a:r>
          </a:p>
        </p:txBody>
      </p:sp>
    </p:spTree>
    <p:extLst>
      <p:ext uri="{BB962C8B-B14F-4D97-AF65-F5344CB8AC3E}">
        <p14:creationId xmlns:p14="http://schemas.microsoft.com/office/powerpoint/2010/main" val="28063376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FDBCA4B-8DC9-4728-BAD1-87F22031ED0C}"/>
              </a:ext>
            </a:extLst>
          </p:cNvPr>
          <p:cNvSpPr txBox="1"/>
          <p:nvPr/>
        </p:nvSpPr>
        <p:spPr>
          <a:xfrm>
            <a:off x="683568" y="908720"/>
            <a:ext cx="727280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" name="Овал 1">
            <a:extLst>
              <a:ext uri="{FF2B5EF4-FFF2-40B4-BE49-F238E27FC236}">
                <a16:creationId xmlns:a16="http://schemas.microsoft.com/office/drawing/2014/main" id="{92221735-ABF1-43CF-A27F-006F6937DDA2}"/>
              </a:ext>
            </a:extLst>
          </p:cNvPr>
          <p:cNvSpPr/>
          <p:nvPr/>
        </p:nvSpPr>
        <p:spPr>
          <a:xfrm>
            <a:off x="395536" y="0"/>
            <a:ext cx="8280920" cy="22048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Опекун не вправе без предварительного разрешения органа опеки и попечительства совершать, а попечитель – давать согласие на совершение сделок: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8D60EDA-4D2C-4497-9019-A6F5C860B3A1}"/>
              </a:ext>
            </a:extLst>
          </p:cNvPr>
          <p:cNvSpPr/>
          <p:nvPr/>
        </p:nvSpPr>
        <p:spPr>
          <a:xfrm>
            <a:off x="606295" y="2105854"/>
            <a:ext cx="7988834" cy="31953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Tx/>
              <a:buChar char="-"/>
            </a:pPr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FontTx/>
              <a:buChar char="-"/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отчуждению имущества подопечного;</a:t>
            </a:r>
          </a:p>
          <a:p>
            <a:pPr marL="285750" indent="-285750" algn="ctr">
              <a:buFontTx/>
              <a:buChar char="-"/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обмену или дарению имущества подопечного;</a:t>
            </a:r>
          </a:p>
          <a:p>
            <a:pPr marL="285750" indent="-285750" algn="ctr">
              <a:buFontTx/>
              <a:buChar char="-"/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сдаче имущества подопечного в аренду;</a:t>
            </a:r>
          </a:p>
          <a:p>
            <a:pPr marL="285750" indent="-285750" algn="ctr">
              <a:buFontTx/>
              <a:buChar char="-"/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 передаче имущества в безвозмездное пользование;</a:t>
            </a:r>
          </a:p>
          <a:p>
            <a:pPr marL="285750" indent="-285750" algn="ctr">
              <a:buFontTx/>
              <a:buChar char="-"/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передаче имущества в залог;</a:t>
            </a:r>
          </a:p>
          <a:p>
            <a:pPr marL="285750" indent="-285750" algn="ctr">
              <a:buFontTx/>
              <a:buChar char="-"/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Сделок, влекущих отказ от принадлежащих подопечному прав;</a:t>
            </a:r>
          </a:p>
          <a:p>
            <a:pPr marL="285750" indent="-285750" algn="ctr">
              <a:buFontTx/>
              <a:buChar char="-"/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Сделок, влекущих к разделу имущества подопечного или выделу из него долей;</a:t>
            </a:r>
          </a:p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Любых других сделок, влекущих уменьшение имущества подопечного.</a:t>
            </a:r>
          </a:p>
          <a:p>
            <a:pPr marL="285750" indent="-285750" algn="ctr">
              <a:buFontTx/>
              <a:buChar char="-"/>
            </a:pPr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5E18F1-2844-45FA-8903-90A8960D44E3}"/>
              </a:ext>
            </a:extLst>
          </p:cNvPr>
          <p:cNvSpPr txBox="1"/>
          <p:nvPr/>
        </p:nvSpPr>
        <p:spPr>
          <a:xfrm>
            <a:off x="606295" y="5575592"/>
            <a:ext cx="807016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ВНИМАНИЕ! Разрешение на заключение договоров и совершение других юридических действий, указанных выше, дается в письменной форме каждый раз, когда возникает необходимость совершать такое действие.</a:t>
            </a:r>
          </a:p>
        </p:txBody>
      </p:sp>
    </p:spTree>
    <p:extLst>
      <p:ext uri="{BB962C8B-B14F-4D97-AF65-F5344CB8AC3E}">
        <p14:creationId xmlns:p14="http://schemas.microsoft.com/office/powerpoint/2010/main" val="27628901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FDBCA4B-8DC9-4728-BAD1-87F22031ED0C}"/>
              </a:ext>
            </a:extLst>
          </p:cNvPr>
          <p:cNvSpPr txBox="1"/>
          <p:nvPr/>
        </p:nvSpPr>
        <p:spPr>
          <a:xfrm>
            <a:off x="1099037" y="871365"/>
            <a:ext cx="727280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Стрелка: вниз 5">
            <a:extLst>
              <a:ext uri="{FF2B5EF4-FFF2-40B4-BE49-F238E27FC236}">
                <a16:creationId xmlns:a16="http://schemas.microsoft.com/office/drawing/2014/main" id="{896C2BC9-CA44-4D55-A041-BB4CCACF5FC5}"/>
              </a:ext>
            </a:extLst>
          </p:cNvPr>
          <p:cNvSpPr/>
          <p:nvPr/>
        </p:nvSpPr>
        <p:spPr>
          <a:xfrm>
            <a:off x="0" y="188640"/>
            <a:ext cx="4951974" cy="14401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u="sng" dirty="0">
                <a:solidFill>
                  <a:srgbClr val="C00000"/>
                </a:solidFill>
              </a:rPr>
              <a:t>ВНИМАНИЕ!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FAC21D4-AB1E-47D9-A74C-7CBACB191B8F}"/>
              </a:ext>
            </a:extLst>
          </p:cNvPr>
          <p:cNvSpPr txBox="1"/>
          <p:nvPr/>
        </p:nvSpPr>
        <p:spPr>
          <a:xfrm>
            <a:off x="539552" y="1916832"/>
            <a:ext cx="783229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Опекун, попечитель, их супруги и близкие родственники не вправе совершать сделки с подопечным, за исключением передачи имущества подопечному в качестве  дара или в безвозмездное пользование, а также представлять подопечного при заключении сделок или ведения судебных дел между подопечным и супругом опекуна или попечителя и их близкими родственниками.</a:t>
            </a:r>
          </a:p>
          <a:p>
            <a:pPr algn="just"/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</a:t>
            </a:r>
            <a:r>
              <a: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завершения таких сделок опекуном или попечителем они признаются недействительными как не соответствующие требованиям закона в соответствии с Гражданским кодексом Республики Беларусь.</a:t>
            </a:r>
          </a:p>
        </p:txBody>
      </p:sp>
    </p:spTree>
    <p:extLst>
      <p:ext uri="{BB962C8B-B14F-4D97-AF65-F5344CB8AC3E}">
        <p14:creationId xmlns:p14="http://schemas.microsoft.com/office/powerpoint/2010/main" val="375992047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FDBCA4B-8DC9-4728-BAD1-87F22031ED0C}"/>
              </a:ext>
            </a:extLst>
          </p:cNvPr>
          <p:cNvSpPr txBox="1"/>
          <p:nvPr/>
        </p:nvSpPr>
        <p:spPr>
          <a:xfrm>
            <a:off x="1099037" y="871365"/>
            <a:ext cx="727280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" name="Стрелка: вправо 1">
            <a:extLst>
              <a:ext uri="{FF2B5EF4-FFF2-40B4-BE49-F238E27FC236}">
                <a16:creationId xmlns:a16="http://schemas.microsoft.com/office/drawing/2014/main" id="{657E31A1-9CDE-40DC-BD54-6A63F182598C}"/>
              </a:ext>
            </a:extLst>
          </p:cNvPr>
          <p:cNvSpPr/>
          <p:nvPr/>
        </p:nvSpPr>
        <p:spPr>
          <a:xfrm>
            <a:off x="775565" y="692696"/>
            <a:ext cx="7704856" cy="44298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ОПИСЬ   ИМУЩЕСТВА</a:t>
            </a:r>
          </a:p>
        </p:txBody>
      </p:sp>
    </p:spTree>
    <p:extLst>
      <p:ext uri="{BB962C8B-B14F-4D97-AF65-F5344CB8AC3E}">
        <p14:creationId xmlns:p14="http://schemas.microsoft.com/office/powerpoint/2010/main" val="207114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771800" y="1412776"/>
            <a:ext cx="7560840" cy="720080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     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/>
            </a:r>
            <a:b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</a:br>
            <a:r>
              <a:rPr lang="ru-RU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 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612747-E17C-4A38-9194-EABBC0045B68}"/>
              </a:ext>
            </a:extLst>
          </p:cNvPr>
          <p:cNvSpPr txBox="1"/>
          <p:nvPr/>
        </p:nvSpPr>
        <p:spPr>
          <a:xfrm>
            <a:off x="3563888" y="828288"/>
            <a:ext cx="4968552" cy="5201424"/>
          </a:xfrm>
          <a:custGeom>
            <a:avLst/>
            <a:gdLst>
              <a:gd name="connsiteX0" fmla="*/ 0 w 4968552"/>
              <a:gd name="connsiteY0" fmla="*/ 0 h 5201424"/>
              <a:gd name="connsiteX1" fmla="*/ 4968552 w 4968552"/>
              <a:gd name="connsiteY1" fmla="*/ 0 h 5201424"/>
              <a:gd name="connsiteX2" fmla="*/ 4968552 w 4968552"/>
              <a:gd name="connsiteY2" fmla="*/ 5201424 h 5201424"/>
              <a:gd name="connsiteX3" fmla="*/ 0 w 4968552"/>
              <a:gd name="connsiteY3" fmla="*/ 5201424 h 5201424"/>
              <a:gd name="connsiteX4" fmla="*/ 0 w 4968552"/>
              <a:gd name="connsiteY4" fmla="*/ 0 h 5201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68552" h="5201424" fill="none" extrusionOk="0">
                <a:moveTo>
                  <a:pt x="0" y="0"/>
                </a:moveTo>
                <a:cubicBezTo>
                  <a:pt x="1480589" y="-49533"/>
                  <a:pt x="4267067" y="-14809"/>
                  <a:pt x="4968552" y="0"/>
                </a:cubicBezTo>
                <a:cubicBezTo>
                  <a:pt x="5056191" y="2286878"/>
                  <a:pt x="4895873" y="4117726"/>
                  <a:pt x="4968552" y="5201424"/>
                </a:cubicBezTo>
                <a:cubicBezTo>
                  <a:pt x="4159615" y="5153193"/>
                  <a:pt x="663055" y="5285879"/>
                  <a:pt x="0" y="5201424"/>
                </a:cubicBezTo>
                <a:cubicBezTo>
                  <a:pt x="-38581" y="3188456"/>
                  <a:pt x="63341" y="939414"/>
                  <a:pt x="0" y="0"/>
                </a:cubicBezTo>
                <a:close/>
              </a:path>
              <a:path w="4968552" h="5201424" stroke="0" extrusionOk="0">
                <a:moveTo>
                  <a:pt x="0" y="0"/>
                </a:moveTo>
                <a:cubicBezTo>
                  <a:pt x="2373189" y="118645"/>
                  <a:pt x="2711644" y="116012"/>
                  <a:pt x="4968552" y="0"/>
                </a:cubicBezTo>
                <a:cubicBezTo>
                  <a:pt x="4835670" y="2182711"/>
                  <a:pt x="5053503" y="3546672"/>
                  <a:pt x="4968552" y="5201424"/>
                </a:cubicBezTo>
                <a:cubicBezTo>
                  <a:pt x="4443165" y="5336024"/>
                  <a:pt x="2040289" y="5044228"/>
                  <a:pt x="0" y="5201424"/>
                </a:cubicBezTo>
                <a:cubicBezTo>
                  <a:pt x="-20187" y="4591995"/>
                  <a:pt x="-152480" y="2286431"/>
                  <a:pt x="0" y="0"/>
                </a:cubicBezTo>
                <a:close/>
              </a:path>
            </a:pathLst>
          </a:custGeom>
          <a:pattFill prst="openDmnd">
            <a:fgClr>
              <a:schemeClr val="accent1"/>
            </a:fgClr>
            <a:bgClr>
              <a:schemeClr val="bg1"/>
            </a:bgClr>
          </a:pattFill>
          <a:ln cmpd="sng">
            <a:solidFill>
              <a:schemeClr val="accent1"/>
            </a:solidFill>
            <a:miter lim="800000"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3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ОПЕКА</a:t>
            </a:r>
            <a:r>
              <a:rPr lang="ru-RU" sz="23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устанавливается над гражданами, признанными судом недееспособными.</a:t>
            </a:r>
          </a:p>
          <a:p>
            <a:pPr algn="ctr"/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Недееспособным может признан: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гражданин, которые вследствие психического расстройства (заболевания) не может понимать значение своих действий или руководить ими;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Гражданин, который в связи с заболеванием находится в бессознательном состоянии, исключающем возможность понимать значение своих действий или руководить ими.</a:t>
            </a:r>
          </a:p>
        </p:txBody>
      </p:sp>
      <p:sp>
        <p:nvSpPr>
          <p:cNvPr id="2" name="Стрелка: вправо 1">
            <a:extLst>
              <a:ext uri="{FF2B5EF4-FFF2-40B4-BE49-F238E27FC236}">
                <a16:creationId xmlns:a16="http://schemas.microsoft.com/office/drawing/2014/main" id="{BB601DAE-6AF8-495D-AE92-5F56B33ECACE}"/>
              </a:ext>
            </a:extLst>
          </p:cNvPr>
          <p:cNvSpPr/>
          <p:nvPr/>
        </p:nvSpPr>
        <p:spPr>
          <a:xfrm>
            <a:off x="179512" y="1124744"/>
            <a:ext cx="3672408" cy="4104456"/>
          </a:xfrm>
          <a:prstGeom prst="rightArrow">
            <a:avLst>
              <a:gd name="adj1" fmla="val 65573"/>
              <a:gd name="adj2" fmla="val 500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ВАЖНО!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Гражданин может быть признан недееспособным, исключительно судом, в порядке установленном гражданским процессуальным  законодательством (по решению суда)</a:t>
            </a:r>
          </a:p>
        </p:txBody>
      </p:sp>
    </p:spTree>
    <p:extLst>
      <p:ext uri="{BB962C8B-B14F-4D97-AF65-F5344CB8AC3E}">
        <p14:creationId xmlns:p14="http://schemas.microsoft.com/office/powerpoint/2010/main" val="175531622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FDBCA4B-8DC9-4728-BAD1-87F22031ED0C}"/>
              </a:ext>
            </a:extLst>
          </p:cNvPr>
          <p:cNvSpPr txBox="1"/>
          <p:nvPr/>
        </p:nvSpPr>
        <p:spPr>
          <a:xfrm>
            <a:off x="1099037" y="871365"/>
            <a:ext cx="727280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99EBDD-CE13-4EAF-8C1F-C7C96B6B111C}"/>
              </a:ext>
            </a:extLst>
          </p:cNvPr>
          <p:cNvSpPr txBox="1"/>
          <p:nvPr/>
        </p:nvSpPr>
        <p:spPr>
          <a:xfrm>
            <a:off x="323528" y="116632"/>
            <a:ext cx="8208911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      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Органы опеки и попечительства немедленно при получении сведений о признании гражданина недееспособным или ограниченно в дееспособности обязаны составить опись имущества гражданина.</a:t>
            </a:r>
          </a:p>
          <a:p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ru-RU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Опись имущества составляется в обязательном порядке, независимо от того, будет ли недееспособный, ограниченный в дееспособности гражданин, определен в учреждение социального обслуживания, здравоохранения либо над ним будет установлена опека.</a:t>
            </a:r>
          </a:p>
          <a:p>
            <a:endParaRPr lang="ru-RU" sz="2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При составлении описи имущества могут быть привлечены кандидаты в опекуны (попечители).</a:t>
            </a:r>
          </a:p>
          <a:p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Подписывается опись имущества всеми лицами, присутствовавшими при ее составлении. Она должна быть подписана лицом, принявшим временно имущество на хранение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490718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FDBCA4B-8DC9-4728-BAD1-87F22031ED0C}"/>
              </a:ext>
            </a:extLst>
          </p:cNvPr>
          <p:cNvSpPr txBox="1"/>
          <p:nvPr/>
        </p:nvSpPr>
        <p:spPr>
          <a:xfrm>
            <a:off x="1099037" y="871365"/>
            <a:ext cx="727280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99EBDD-CE13-4EAF-8C1F-C7C96B6B111C}"/>
              </a:ext>
            </a:extLst>
          </p:cNvPr>
          <p:cNvSpPr txBox="1"/>
          <p:nvPr/>
        </p:nvSpPr>
        <p:spPr>
          <a:xfrm>
            <a:off x="395536" y="620688"/>
            <a:ext cx="813690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       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опись заносятся предметы домашней обстановки, хозяйственные и носильные вещи, с указанием отличительных признаков каждой из них, а также указывается правоустанавливающий документ (соответствующий договор, регистрационное удостоверение, (свидетельство) удостоверение о государственной регистрации, свидетельство о праве на наследство и т.д.), подтверждающий право собственности на жилое помещение.</a:t>
            </a:r>
          </a:p>
          <a:p>
            <a:endParaRPr lang="ru-RU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Кандидаты в опекуны, попечители, близкие родственники и другие члены семьи граждан, признанных недееспособными или ограниченно дееспособными, а также любые другие лица обязаны оказывать содействие сотрудникам органа опеки и попечительства в установлении достоверного перечня имущества граждан, нуждающихся в опеке (попечительстве).</a:t>
            </a:r>
          </a:p>
        </p:txBody>
      </p:sp>
      <p:sp>
        <p:nvSpPr>
          <p:cNvPr id="2" name="Стрелка: вправо 1">
            <a:extLst>
              <a:ext uri="{FF2B5EF4-FFF2-40B4-BE49-F238E27FC236}">
                <a16:creationId xmlns:a16="http://schemas.microsoft.com/office/drawing/2014/main" id="{581FC3EB-6830-47E3-BEA7-7A89143051AF}"/>
              </a:ext>
            </a:extLst>
          </p:cNvPr>
          <p:cNvSpPr/>
          <p:nvPr/>
        </p:nvSpPr>
        <p:spPr>
          <a:xfrm>
            <a:off x="1583160" y="4906514"/>
            <a:ext cx="7522204" cy="2160241"/>
          </a:xfrm>
          <a:prstGeom prst="rightArrow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ВНИМАНИЕ! </a:t>
            </a:r>
          </a:p>
          <a:p>
            <a:pPr algn="ctr"/>
            <a:r>
              <a:rPr lang="ru-RU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Сокрытие имущества граждан не допускается и преследуется по закону.</a:t>
            </a:r>
          </a:p>
        </p:txBody>
      </p:sp>
    </p:spTree>
    <p:extLst>
      <p:ext uri="{BB962C8B-B14F-4D97-AF65-F5344CB8AC3E}">
        <p14:creationId xmlns:p14="http://schemas.microsoft.com/office/powerpoint/2010/main" val="354875555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FDBCA4B-8DC9-4728-BAD1-87F22031ED0C}"/>
              </a:ext>
            </a:extLst>
          </p:cNvPr>
          <p:cNvSpPr txBox="1"/>
          <p:nvPr/>
        </p:nvSpPr>
        <p:spPr>
          <a:xfrm>
            <a:off x="1099037" y="871365"/>
            <a:ext cx="727280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99EBDD-CE13-4EAF-8C1F-C7C96B6B111C}"/>
              </a:ext>
            </a:extLst>
          </p:cNvPr>
          <p:cNvSpPr txBox="1"/>
          <p:nvPr/>
        </p:nvSpPr>
        <p:spPr>
          <a:xfrm>
            <a:off x="395536" y="620688"/>
            <a:ext cx="8136903" cy="4401205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наличии у подопечного банковского вклада (депозита), ценных бумаг, размер суммы, название банка и номер счета по учету банковского вклада (депозита), также в обязательном порядке вносится в опись.</a:t>
            </a:r>
            <a:endParaRPr lang="ru-RU" sz="40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583511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FDBCA4B-8DC9-4728-BAD1-87F22031ED0C}"/>
              </a:ext>
            </a:extLst>
          </p:cNvPr>
          <p:cNvSpPr txBox="1"/>
          <p:nvPr/>
        </p:nvSpPr>
        <p:spPr>
          <a:xfrm>
            <a:off x="1099037" y="871365"/>
            <a:ext cx="727280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7ED886D-42C2-42D9-BF07-9A6DD773BBFE}"/>
              </a:ext>
            </a:extLst>
          </p:cNvPr>
          <p:cNvSpPr txBox="1"/>
          <p:nvPr/>
        </p:nvSpPr>
        <p:spPr>
          <a:xfrm>
            <a:off x="1106500" y="980728"/>
            <a:ext cx="555373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0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УПРАВЛЕНИЯ ИМУЩЕСТВОМ ПОДОПЕЧНЫХ</a:t>
            </a:r>
          </a:p>
        </p:txBody>
      </p:sp>
    </p:spTree>
    <p:extLst>
      <p:ext uri="{BB962C8B-B14F-4D97-AF65-F5344CB8AC3E}">
        <p14:creationId xmlns:p14="http://schemas.microsoft.com/office/powerpoint/2010/main" val="426164402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FDBCA4B-8DC9-4728-BAD1-87F22031ED0C}"/>
              </a:ext>
            </a:extLst>
          </p:cNvPr>
          <p:cNvSpPr txBox="1"/>
          <p:nvPr/>
        </p:nvSpPr>
        <p:spPr>
          <a:xfrm>
            <a:off x="1099037" y="871365"/>
            <a:ext cx="727280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7ED886D-42C2-42D9-BF07-9A6DD773BBFE}"/>
              </a:ext>
            </a:extLst>
          </p:cNvPr>
          <p:cNvSpPr txBox="1"/>
          <p:nvPr/>
        </p:nvSpPr>
        <p:spPr>
          <a:xfrm>
            <a:off x="467544" y="980728"/>
            <a:ext cx="8496944" cy="1631216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Органы опеки и попечительства ведут учет не только лиц, признанных в установленном порядке недееспособными или ограниченно дееспособными, но и учет имущества таких лиц.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D736620-9772-42B6-8D7B-58D80119C2EE}"/>
              </a:ext>
            </a:extLst>
          </p:cNvPr>
          <p:cNvSpPr txBox="1"/>
          <p:nvPr/>
        </p:nvSpPr>
        <p:spPr>
          <a:xfrm>
            <a:off x="467544" y="2852936"/>
            <a:ext cx="6768752" cy="2015936"/>
          </a:xfrm>
          <a:custGeom>
            <a:avLst/>
            <a:gdLst>
              <a:gd name="connsiteX0" fmla="*/ 0 w 6768752"/>
              <a:gd name="connsiteY0" fmla="*/ 0 h 2015936"/>
              <a:gd name="connsiteX1" fmla="*/ 361000 w 6768752"/>
              <a:gd name="connsiteY1" fmla="*/ 0 h 2015936"/>
              <a:gd name="connsiteX2" fmla="*/ 1060438 w 6768752"/>
              <a:gd name="connsiteY2" fmla="*/ 0 h 2015936"/>
              <a:gd name="connsiteX3" fmla="*/ 1421438 w 6768752"/>
              <a:gd name="connsiteY3" fmla="*/ 0 h 2015936"/>
              <a:gd name="connsiteX4" fmla="*/ 2120876 w 6768752"/>
              <a:gd name="connsiteY4" fmla="*/ 0 h 2015936"/>
              <a:gd name="connsiteX5" fmla="*/ 2752626 w 6768752"/>
              <a:gd name="connsiteY5" fmla="*/ 0 h 2015936"/>
              <a:gd name="connsiteX6" fmla="*/ 3181313 w 6768752"/>
              <a:gd name="connsiteY6" fmla="*/ 0 h 2015936"/>
              <a:gd name="connsiteX7" fmla="*/ 3610001 w 6768752"/>
              <a:gd name="connsiteY7" fmla="*/ 0 h 2015936"/>
              <a:gd name="connsiteX8" fmla="*/ 4309439 w 6768752"/>
              <a:gd name="connsiteY8" fmla="*/ 0 h 2015936"/>
              <a:gd name="connsiteX9" fmla="*/ 4873501 w 6768752"/>
              <a:gd name="connsiteY9" fmla="*/ 0 h 2015936"/>
              <a:gd name="connsiteX10" fmla="*/ 5437564 w 6768752"/>
              <a:gd name="connsiteY10" fmla="*/ 0 h 2015936"/>
              <a:gd name="connsiteX11" fmla="*/ 6069314 w 6768752"/>
              <a:gd name="connsiteY11" fmla="*/ 0 h 2015936"/>
              <a:gd name="connsiteX12" fmla="*/ 6768752 w 6768752"/>
              <a:gd name="connsiteY12" fmla="*/ 0 h 2015936"/>
              <a:gd name="connsiteX13" fmla="*/ 6768752 w 6768752"/>
              <a:gd name="connsiteY13" fmla="*/ 443506 h 2015936"/>
              <a:gd name="connsiteX14" fmla="*/ 6768752 w 6768752"/>
              <a:gd name="connsiteY14" fmla="*/ 947490 h 2015936"/>
              <a:gd name="connsiteX15" fmla="*/ 6768752 w 6768752"/>
              <a:gd name="connsiteY15" fmla="*/ 1491793 h 2015936"/>
              <a:gd name="connsiteX16" fmla="*/ 6768752 w 6768752"/>
              <a:gd name="connsiteY16" fmla="*/ 2015936 h 2015936"/>
              <a:gd name="connsiteX17" fmla="*/ 6204689 w 6768752"/>
              <a:gd name="connsiteY17" fmla="*/ 2015936 h 2015936"/>
              <a:gd name="connsiteX18" fmla="*/ 5505252 w 6768752"/>
              <a:gd name="connsiteY18" fmla="*/ 2015936 h 2015936"/>
              <a:gd name="connsiteX19" fmla="*/ 5144252 w 6768752"/>
              <a:gd name="connsiteY19" fmla="*/ 2015936 h 2015936"/>
              <a:gd name="connsiteX20" fmla="*/ 4444814 w 6768752"/>
              <a:gd name="connsiteY20" fmla="*/ 2015936 h 2015936"/>
              <a:gd name="connsiteX21" fmla="*/ 4083814 w 6768752"/>
              <a:gd name="connsiteY21" fmla="*/ 2015936 h 2015936"/>
              <a:gd name="connsiteX22" fmla="*/ 3655126 w 6768752"/>
              <a:gd name="connsiteY22" fmla="*/ 2015936 h 2015936"/>
              <a:gd name="connsiteX23" fmla="*/ 3294126 w 6768752"/>
              <a:gd name="connsiteY23" fmla="*/ 2015936 h 2015936"/>
              <a:gd name="connsiteX24" fmla="*/ 2797751 w 6768752"/>
              <a:gd name="connsiteY24" fmla="*/ 2015936 h 2015936"/>
              <a:gd name="connsiteX25" fmla="*/ 2436751 w 6768752"/>
              <a:gd name="connsiteY25" fmla="*/ 2015936 h 2015936"/>
              <a:gd name="connsiteX26" fmla="*/ 2008063 w 6768752"/>
              <a:gd name="connsiteY26" fmla="*/ 2015936 h 2015936"/>
              <a:gd name="connsiteX27" fmla="*/ 1444000 w 6768752"/>
              <a:gd name="connsiteY27" fmla="*/ 2015936 h 2015936"/>
              <a:gd name="connsiteX28" fmla="*/ 1083000 w 6768752"/>
              <a:gd name="connsiteY28" fmla="*/ 2015936 h 2015936"/>
              <a:gd name="connsiteX29" fmla="*/ 518938 w 6768752"/>
              <a:gd name="connsiteY29" fmla="*/ 2015936 h 2015936"/>
              <a:gd name="connsiteX30" fmla="*/ 0 w 6768752"/>
              <a:gd name="connsiteY30" fmla="*/ 2015936 h 2015936"/>
              <a:gd name="connsiteX31" fmla="*/ 0 w 6768752"/>
              <a:gd name="connsiteY31" fmla="*/ 1552271 h 2015936"/>
              <a:gd name="connsiteX32" fmla="*/ 0 w 6768752"/>
              <a:gd name="connsiteY32" fmla="*/ 1068446 h 2015936"/>
              <a:gd name="connsiteX33" fmla="*/ 0 w 6768752"/>
              <a:gd name="connsiteY33" fmla="*/ 524143 h 2015936"/>
              <a:gd name="connsiteX34" fmla="*/ 0 w 6768752"/>
              <a:gd name="connsiteY34" fmla="*/ 0 h 2015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6768752" h="2015936" extrusionOk="0">
                <a:moveTo>
                  <a:pt x="0" y="0"/>
                </a:moveTo>
                <a:cubicBezTo>
                  <a:pt x="100738" y="-13452"/>
                  <a:pt x="219925" y="16559"/>
                  <a:pt x="361000" y="0"/>
                </a:cubicBezTo>
                <a:cubicBezTo>
                  <a:pt x="502075" y="-16559"/>
                  <a:pt x="762010" y="63741"/>
                  <a:pt x="1060438" y="0"/>
                </a:cubicBezTo>
                <a:cubicBezTo>
                  <a:pt x="1358866" y="-63741"/>
                  <a:pt x="1241705" y="11822"/>
                  <a:pt x="1421438" y="0"/>
                </a:cubicBezTo>
                <a:cubicBezTo>
                  <a:pt x="1601171" y="-11822"/>
                  <a:pt x="1910338" y="67596"/>
                  <a:pt x="2120876" y="0"/>
                </a:cubicBezTo>
                <a:cubicBezTo>
                  <a:pt x="2331414" y="-67596"/>
                  <a:pt x="2494642" y="51229"/>
                  <a:pt x="2752626" y="0"/>
                </a:cubicBezTo>
                <a:cubicBezTo>
                  <a:pt x="3010610" y="-51229"/>
                  <a:pt x="3093231" y="18504"/>
                  <a:pt x="3181313" y="0"/>
                </a:cubicBezTo>
                <a:cubicBezTo>
                  <a:pt x="3269395" y="-18504"/>
                  <a:pt x="3442683" y="46866"/>
                  <a:pt x="3610001" y="0"/>
                </a:cubicBezTo>
                <a:cubicBezTo>
                  <a:pt x="3777319" y="-46866"/>
                  <a:pt x="4148871" y="72495"/>
                  <a:pt x="4309439" y="0"/>
                </a:cubicBezTo>
                <a:cubicBezTo>
                  <a:pt x="4470007" y="-72495"/>
                  <a:pt x="4607286" y="4953"/>
                  <a:pt x="4873501" y="0"/>
                </a:cubicBezTo>
                <a:cubicBezTo>
                  <a:pt x="5139716" y="-4953"/>
                  <a:pt x="5207382" y="41649"/>
                  <a:pt x="5437564" y="0"/>
                </a:cubicBezTo>
                <a:cubicBezTo>
                  <a:pt x="5667746" y="-41649"/>
                  <a:pt x="5855538" y="35535"/>
                  <a:pt x="6069314" y="0"/>
                </a:cubicBezTo>
                <a:cubicBezTo>
                  <a:pt x="6283090" y="-35535"/>
                  <a:pt x="6573593" y="16387"/>
                  <a:pt x="6768752" y="0"/>
                </a:cubicBezTo>
                <a:cubicBezTo>
                  <a:pt x="6788571" y="103226"/>
                  <a:pt x="6725146" y="322479"/>
                  <a:pt x="6768752" y="443506"/>
                </a:cubicBezTo>
                <a:cubicBezTo>
                  <a:pt x="6812358" y="564533"/>
                  <a:pt x="6762011" y="711982"/>
                  <a:pt x="6768752" y="947490"/>
                </a:cubicBezTo>
                <a:cubicBezTo>
                  <a:pt x="6775493" y="1182998"/>
                  <a:pt x="6757215" y="1231696"/>
                  <a:pt x="6768752" y="1491793"/>
                </a:cubicBezTo>
                <a:cubicBezTo>
                  <a:pt x="6780289" y="1751890"/>
                  <a:pt x="6718268" y="1847558"/>
                  <a:pt x="6768752" y="2015936"/>
                </a:cubicBezTo>
                <a:cubicBezTo>
                  <a:pt x="6562143" y="2021026"/>
                  <a:pt x="6350642" y="1977308"/>
                  <a:pt x="6204689" y="2015936"/>
                </a:cubicBezTo>
                <a:cubicBezTo>
                  <a:pt x="6058736" y="2054564"/>
                  <a:pt x="5805119" y="1962745"/>
                  <a:pt x="5505252" y="2015936"/>
                </a:cubicBezTo>
                <a:cubicBezTo>
                  <a:pt x="5205385" y="2069127"/>
                  <a:pt x="5301218" y="1995870"/>
                  <a:pt x="5144252" y="2015936"/>
                </a:cubicBezTo>
                <a:cubicBezTo>
                  <a:pt x="4987286" y="2036002"/>
                  <a:pt x="4646439" y="1958602"/>
                  <a:pt x="4444814" y="2015936"/>
                </a:cubicBezTo>
                <a:cubicBezTo>
                  <a:pt x="4243189" y="2073270"/>
                  <a:pt x="4255190" y="1990871"/>
                  <a:pt x="4083814" y="2015936"/>
                </a:cubicBezTo>
                <a:cubicBezTo>
                  <a:pt x="3912438" y="2041001"/>
                  <a:pt x="3782310" y="2011580"/>
                  <a:pt x="3655126" y="2015936"/>
                </a:cubicBezTo>
                <a:cubicBezTo>
                  <a:pt x="3527942" y="2020292"/>
                  <a:pt x="3411091" y="1985988"/>
                  <a:pt x="3294126" y="2015936"/>
                </a:cubicBezTo>
                <a:cubicBezTo>
                  <a:pt x="3177161" y="2045884"/>
                  <a:pt x="2907645" y="2014026"/>
                  <a:pt x="2797751" y="2015936"/>
                </a:cubicBezTo>
                <a:cubicBezTo>
                  <a:pt x="2687857" y="2017846"/>
                  <a:pt x="2530196" y="2004785"/>
                  <a:pt x="2436751" y="2015936"/>
                </a:cubicBezTo>
                <a:cubicBezTo>
                  <a:pt x="2343306" y="2027087"/>
                  <a:pt x="2110827" y="2000750"/>
                  <a:pt x="2008063" y="2015936"/>
                </a:cubicBezTo>
                <a:cubicBezTo>
                  <a:pt x="1905299" y="2031122"/>
                  <a:pt x="1563840" y="1961734"/>
                  <a:pt x="1444000" y="2015936"/>
                </a:cubicBezTo>
                <a:cubicBezTo>
                  <a:pt x="1324160" y="2070138"/>
                  <a:pt x="1192413" y="1998221"/>
                  <a:pt x="1083000" y="2015936"/>
                </a:cubicBezTo>
                <a:cubicBezTo>
                  <a:pt x="973587" y="2033651"/>
                  <a:pt x="776010" y="1950872"/>
                  <a:pt x="518938" y="2015936"/>
                </a:cubicBezTo>
                <a:cubicBezTo>
                  <a:pt x="261866" y="2081000"/>
                  <a:pt x="159852" y="2001133"/>
                  <a:pt x="0" y="2015936"/>
                </a:cubicBezTo>
                <a:cubicBezTo>
                  <a:pt x="-21283" y="1879585"/>
                  <a:pt x="47810" y="1688519"/>
                  <a:pt x="0" y="1552271"/>
                </a:cubicBezTo>
                <a:cubicBezTo>
                  <a:pt x="-47810" y="1416024"/>
                  <a:pt x="30626" y="1167533"/>
                  <a:pt x="0" y="1068446"/>
                </a:cubicBezTo>
                <a:cubicBezTo>
                  <a:pt x="-30626" y="969359"/>
                  <a:pt x="50135" y="740489"/>
                  <a:pt x="0" y="524143"/>
                </a:cubicBezTo>
                <a:cubicBezTo>
                  <a:pt x="-50135" y="307797"/>
                  <a:pt x="4379" y="180332"/>
                  <a:pt x="0" y="0"/>
                </a:cubicBezTo>
                <a:close/>
              </a:path>
            </a:pathLst>
          </a:custGeom>
          <a:noFill/>
          <a:ln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xmlns="" sd="2997235996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Под имуществом понимаются недвижимые и движимые вещи (включая денежные средства и ценные бумаги), иное имущество, в том числе имущественные права, установленные гражданским законодательством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BAC4F8-80BB-4D94-8BFB-77CBBBB19D5C}"/>
              </a:ext>
            </a:extLst>
          </p:cNvPr>
          <p:cNvSpPr txBox="1"/>
          <p:nvPr/>
        </p:nvSpPr>
        <p:spPr>
          <a:xfrm>
            <a:off x="2195736" y="5109864"/>
            <a:ext cx="6624736" cy="1323439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Имуществом подопечного признается имущество, перешедшее подопечному в порядке  наследования, полученное им в дар, а также полученное по другим основаниям в соответствии с законодательством.</a:t>
            </a:r>
          </a:p>
        </p:txBody>
      </p:sp>
    </p:spTree>
    <p:extLst>
      <p:ext uri="{BB962C8B-B14F-4D97-AF65-F5344CB8AC3E}">
        <p14:creationId xmlns:p14="http://schemas.microsoft.com/office/powerpoint/2010/main" val="237188818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FDBCA4B-8DC9-4728-BAD1-87F22031ED0C}"/>
              </a:ext>
            </a:extLst>
          </p:cNvPr>
          <p:cNvSpPr txBox="1"/>
          <p:nvPr/>
        </p:nvSpPr>
        <p:spPr>
          <a:xfrm>
            <a:off x="1099037" y="871365"/>
            <a:ext cx="727280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Опекуны и попечители осуществляют управление имуществом подопечных.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4258288-61C2-44B3-A83E-B6BB36D782F5}"/>
              </a:ext>
            </a:extLst>
          </p:cNvPr>
          <p:cNvSpPr txBox="1"/>
          <p:nvPr/>
        </p:nvSpPr>
        <p:spPr>
          <a:xfrm>
            <a:off x="899592" y="1988840"/>
            <a:ext cx="640871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Целью управления является реализация и защита имущественных прав подопечных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601CBD5-D9D5-4D41-8062-37F386CF13C3}"/>
              </a:ext>
            </a:extLst>
          </p:cNvPr>
          <p:cNvSpPr txBox="1"/>
          <p:nvPr/>
        </p:nvSpPr>
        <p:spPr>
          <a:xfrm>
            <a:off x="607282" y="2996952"/>
            <a:ext cx="698905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Под реализацией и защитой имущественных прав подопечных подразумевается выявление, учет, хранение имущества и управление им, истребование имущества подопечного от лиц, незаконно завладевших им, взыскание денежных средств с должников в пользу подопечного, взыскание и возмещение причиненных подопечному убытков и т.п.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80157D-27B2-4C40-9DEE-C933E2BEB27A}"/>
              </a:ext>
            </a:extLst>
          </p:cNvPr>
          <p:cNvSpPr txBox="1"/>
          <p:nvPr/>
        </p:nvSpPr>
        <p:spPr>
          <a:xfrm>
            <a:off x="2267744" y="5650796"/>
            <a:ext cx="6408712" cy="1015663"/>
          </a:xfrm>
          <a:custGeom>
            <a:avLst/>
            <a:gdLst>
              <a:gd name="connsiteX0" fmla="*/ 0 w 6408712"/>
              <a:gd name="connsiteY0" fmla="*/ 0 h 1015663"/>
              <a:gd name="connsiteX1" fmla="*/ 646697 w 6408712"/>
              <a:gd name="connsiteY1" fmla="*/ 0 h 1015663"/>
              <a:gd name="connsiteX2" fmla="*/ 1165220 w 6408712"/>
              <a:gd name="connsiteY2" fmla="*/ 0 h 1015663"/>
              <a:gd name="connsiteX3" fmla="*/ 1683743 w 6408712"/>
              <a:gd name="connsiteY3" fmla="*/ 0 h 1015663"/>
              <a:gd name="connsiteX4" fmla="*/ 2202266 w 6408712"/>
              <a:gd name="connsiteY4" fmla="*/ 0 h 1015663"/>
              <a:gd name="connsiteX5" fmla="*/ 2720790 w 6408712"/>
              <a:gd name="connsiteY5" fmla="*/ 0 h 1015663"/>
              <a:gd name="connsiteX6" fmla="*/ 3367487 w 6408712"/>
              <a:gd name="connsiteY6" fmla="*/ 0 h 1015663"/>
              <a:gd name="connsiteX7" fmla="*/ 3950097 w 6408712"/>
              <a:gd name="connsiteY7" fmla="*/ 0 h 1015663"/>
              <a:gd name="connsiteX8" fmla="*/ 4468620 w 6408712"/>
              <a:gd name="connsiteY8" fmla="*/ 0 h 1015663"/>
              <a:gd name="connsiteX9" fmla="*/ 5051230 w 6408712"/>
              <a:gd name="connsiteY9" fmla="*/ 0 h 1015663"/>
              <a:gd name="connsiteX10" fmla="*/ 5697928 w 6408712"/>
              <a:gd name="connsiteY10" fmla="*/ 0 h 1015663"/>
              <a:gd name="connsiteX11" fmla="*/ 6408712 w 6408712"/>
              <a:gd name="connsiteY11" fmla="*/ 0 h 1015663"/>
              <a:gd name="connsiteX12" fmla="*/ 6408712 w 6408712"/>
              <a:gd name="connsiteY12" fmla="*/ 517988 h 1015663"/>
              <a:gd name="connsiteX13" fmla="*/ 6408712 w 6408712"/>
              <a:gd name="connsiteY13" fmla="*/ 1015663 h 1015663"/>
              <a:gd name="connsiteX14" fmla="*/ 5697928 w 6408712"/>
              <a:gd name="connsiteY14" fmla="*/ 1015663 h 1015663"/>
              <a:gd name="connsiteX15" fmla="*/ 5115317 w 6408712"/>
              <a:gd name="connsiteY15" fmla="*/ 1015663 h 1015663"/>
              <a:gd name="connsiteX16" fmla="*/ 4660881 w 6408712"/>
              <a:gd name="connsiteY16" fmla="*/ 1015663 h 1015663"/>
              <a:gd name="connsiteX17" fmla="*/ 4014184 w 6408712"/>
              <a:gd name="connsiteY17" fmla="*/ 1015663 h 1015663"/>
              <a:gd name="connsiteX18" fmla="*/ 3623835 w 6408712"/>
              <a:gd name="connsiteY18" fmla="*/ 1015663 h 1015663"/>
              <a:gd name="connsiteX19" fmla="*/ 3105312 w 6408712"/>
              <a:gd name="connsiteY19" fmla="*/ 1015663 h 1015663"/>
              <a:gd name="connsiteX20" fmla="*/ 2714963 w 6408712"/>
              <a:gd name="connsiteY20" fmla="*/ 1015663 h 1015663"/>
              <a:gd name="connsiteX21" fmla="*/ 2196440 w 6408712"/>
              <a:gd name="connsiteY21" fmla="*/ 1015663 h 1015663"/>
              <a:gd name="connsiteX22" fmla="*/ 1549743 w 6408712"/>
              <a:gd name="connsiteY22" fmla="*/ 1015663 h 1015663"/>
              <a:gd name="connsiteX23" fmla="*/ 967133 w 6408712"/>
              <a:gd name="connsiteY23" fmla="*/ 1015663 h 1015663"/>
              <a:gd name="connsiteX24" fmla="*/ 0 w 6408712"/>
              <a:gd name="connsiteY24" fmla="*/ 1015663 h 1015663"/>
              <a:gd name="connsiteX25" fmla="*/ 0 w 6408712"/>
              <a:gd name="connsiteY25" fmla="*/ 538301 h 1015663"/>
              <a:gd name="connsiteX26" fmla="*/ 0 w 6408712"/>
              <a:gd name="connsiteY26" fmla="*/ 0 h 1015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6408712" h="1015663" extrusionOk="0">
                <a:moveTo>
                  <a:pt x="0" y="0"/>
                </a:moveTo>
                <a:cubicBezTo>
                  <a:pt x="256455" y="-15192"/>
                  <a:pt x="492410" y="75801"/>
                  <a:pt x="646697" y="0"/>
                </a:cubicBezTo>
                <a:cubicBezTo>
                  <a:pt x="800984" y="-75801"/>
                  <a:pt x="1001876" y="48003"/>
                  <a:pt x="1165220" y="0"/>
                </a:cubicBezTo>
                <a:cubicBezTo>
                  <a:pt x="1328564" y="-48003"/>
                  <a:pt x="1481657" y="60506"/>
                  <a:pt x="1683743" y="0"/>
                </a:cubicBezTo>
                <a:cubicBezTo>
                  <a:pt x="1885829" y="-60506"/>
                  <a:pt x="1986757" y="8415"/>
                  <a:pt x="2202266" y="0"/>
                </a:cubicBezTo>
                <a:cubicBezTo>
                  <a:pt x="2417775" y="-8415"/>
                  <a:pt x="2475715" y="18443"/>
                  <a:pt x="2720790" y="0"/>
                </a:cubicBezTo>
                <a:cubicBezTo>
                  <a:pt x="2965865" y="-18443"/>
                  <a:pt x="3140452" y="54801"/>
                  <a:pt x="3367487" y="0"/>
                </a:cubicBezTo>
                <a:cubicBezTo>
                  <a:pt x="3594522" y="-54801"/>
                  <a:pt x="3702692" y="46889"/>
                  <a:pt x="3950097" y="0"/>
                </a:cubicBezTo>
                <a:cubicBezTo>
                  <a:pt x="4197502" y="-46889"/>
                  <a:pt x="4342902" y="18598"/>
                  <a:pt x="4468620" y="0"/>
                </a:cubicBezTo>
                <a:cubicBezTo>
                  <a:pt x="4594338" y="-18598"/>
                  <a:pt x="4837750" y="38419"/>
                  <a:pt x="5051230" y="0"/>
                </a:cubicBezTo>
                <a:cubicBezTo>
                  <a:pt x="5264710" y="-38419"/>
                  <a:pt x="5389834" y="32533"/>
                  <a:pt x="5697928" y="0"/>
                </a:cubicBezTo>
                <a:cubicBezTo>
                  <a:pt x="6006022" y="-32533"/>
                  <a:pt x="6179516" y="45557"/>
                  <a:pt x="6408712" y="0"/>
                </a:cubicBezTo>
                <a:cubicBezTo>
                  <a:pt x="6415519" y="138318"/>
                  <a:pt x="6362736" y="306502"/>
                  <a:pt x="6408712" y="517988"/>
                </a:cubicBezTo>
                <a:cubicBezTo>
                  <a:pt x="6454688" y="729474"/>
                  <a:pt x="6402534" y="887881"/>
                  <a:pt x="6408712" y="1015663"/>
                </a:cubicBezTo>
                <a:cubicBezTo>
                  <a:pt x="6196757" y="1017166"/>
                  <a:pt x="5884718" y="1000890"/>
                  <a:pt x="5697928" y="1015663"/>
                </a:cubicBezTo>
                <a:cubicBezTo>
                  <a:pt x="5511138" y="1030436"/>
                  <a:pt x="5290033" y="973319"/>
                  <a:pt x="5115317" y="1015663"/>
                </a:cubicBezTo>
                <a:cubicBezTo>
                  <a:pt x="4940601" y="1058007"/>
                  <a:pt x="4773365" y="989911"/>
                  <a:pt x="4660881" y="1015663"/>
                </a:cubicBezTo>
                <a:cubicBezTo>
                  <a:pt x="4548397" y="1041415"/>
                  <a:pt x="4182052" y="1004436"/>
                  <a:pt x="4014184" y="1015663"/>
                </a:cubicBezTo>
                <a:cubicBezTo>
                  <a:pt x="3846316" y="1026890"/>
                  <a:pt x="3743473" y="973238"/>
                  <a:pt x="3623835" y="1015663"/>
                </a:cubicBezTo>
                <a:cubicBezTo>
                  <a:pt x="3504197" y="1058088"/>
                  <a:pt x="3294078" y="1005246"/>
                  <a:pt x="3105312" y="1015663"/>
                </a:cubicBezTo>
                <a:cubicBezTo>
                  <a:pt x="2916546" y="1026080"/>
                  <a:pt x="2859780" y="973602"/>
                  <a:pt x="2714963" y="1015663"/>
                </a:cubicBezTo>
                <a:cubicBezTo>
                  <a:pt x="2570146" y="1057724"/>
                  <a:pt x="2450841" y="969322"/>
                  <a:pt x="2196440" y="1015663"/>
                </a:cubicBezTo>
                <a:cubicBezTo>
                  <a:pt x="1942039" y="1062004"/>
                  <a:pt x="1724213" y="977367"/>
                  <a:pt x="1549743" y="1015663"/>
                </a:cubicBezTo>
                <a:cubicBezTo>
                  <a:pt x="1375273" y="1053959"/>
                  <a:pt x="1232220" y="972172"/>
                  <a:pt x="967133" y="1015663"/>
                </a:cubicBezTo>
                <a:cubicBezTo>
                  <a:pt x="702046" y="1059154"/>
                  <a:pt x="341136" y="945494"/>
                  <a:pt x="0" y="1015663"/>
                </a:cubicBezTo>
                <a:cubicBezTo>
                  <a:pt x="-45726" y="800391"/>
                  <a:pt x="42874" y="685343"/>
                  <a:pt x="0" y="538301"/>
                </a:cubicBezTo>
                <a:cubicBezTo>
                  <a:pt x="-42874" y="391259"/>
                  <a:pt x="9906" y="211497"/>
                  <a:pt x="0" y="0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xmlns="" sd="3945371956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Опекуны, попечители ежегодно представляют в орган опеки и попечительства отчет по управлению этим имуществом подопечного и его хранению</a:t>
            </a:r>
          </a:p>
        </p:txBody>
      </p:sp>
    </p:spTree>
    <p:extLst>
      <p:ext uri="{BB962C8B-B14F-4D97-AF65-F5344CB8AC3E}">
        <p14:creationId xmlns:p14="http://schemas.microsoft.com/office/powerpoint/2010/main" val="428688932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перфолента 3">
            <a:extLst>
              <a:ext uri="{FF2B5EF4-FFF2-40B4-BE49-F238E27FC236}">
                <a16:creationId xmlns:a16="http://schemas.microsoft.com/office/drawing/2014/main" id="{58CA1F9A-DAE2-4148-8CAD-D5D906E62AE3}"/>
              </a:ext>
            </a:extLst>
          </p:cNvPr>
          <p:cNvSpPr/>
          <p:nvPr/>
        </p:nvSpPr>
        <p:spPr>
          <a:xfrm>
            <a:off x="1403648" y="404664"/>
            <a:ext cx="6624736" cy="4248472"/>
          </a:xfrm>
          <a:prstGeom prst="flowChartPunchedTape">
            <a:avLst/>
          </a:prstGeom>
          <a:solidFill>
            <a:srgbClr val="FFC000"/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ОТЧУЖДЕНИЕ ИМУЩЕСТВА ПОДОПЕЧНОГО</a:t>
            </a:r>
          </a:p>
        </p:txBody>
      </p:sp>
    </p:spTree>
    <p:extLst>
      <p:ext uri="{BB962C8B-B14F-4D97-AF65-F5344CB8AC3E}">
        <p14:creationId xmlns:p14="http://schemas.microsoft.com/office/powerpoint/2010/main" val="416350920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D6E697C-0394-4309-A204-21BC7AA355A3}"/>
              </a:ext>
            </a:extLst>
          </p:cNvPr>
          <p:cNvSpPr txBox="1"/>
          <p:nvPr/>
        </p:nvSpPr>
        <p:spPr>
          <a:xfrm>
            <a:off x="467544" y="260648"/>
            <a:ext cx="7920880" cy="6478697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25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Отчуждение имущества подопечного (кроме жилых помещений) стоимостью </a:t>
            </a:r>
            <a:r>
              <a:rPr lang="ru-RU" sz="2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 300 базовых величин </a:t>
            </a:r>
            <a:r>
              <a:rPr lang="ru-RU" sz="25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может производиться опекуном,</a:t>
            </a:r>
            <a:r>
              <a:rPr lang="en-US" sz="25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попечителем с разрешения </a:t>
            </a:r>
            <a:r>
              <a:rPr lang="ru-RU" sz="15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(руководителя структурного подразделения администрации района, осуществляющие государственно-властные полномочия в сфере труда, занятости и социальной защиты)</a:t>
            </a:r>
            <a:r>
              <a:rPr lang="ru-RU" sz="25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начальника  управления по труду, занятости и социальной защите Крупского районного исполнительного комитета.</a:t>
            </a:r>
          </a:p>
          <a:p>
            <a:pPr lvl="2" algn="just"/>
            <a:endParaRPr lang="ru-RU" sz="2500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5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В случае, если стоимость                       </a:t>
            </a:r>
          </a:p>
          <a:p>
            <a:pPr algn="just"/>
            <a:r>
              <a:rPr lang="ru-RU" sz="25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имущества </a:t>
            </a:r>
            <a:r>
              <a:rPr lang="ru-RU" sz="2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превышает 300 </a:t>
            </a:r>
          </a:p>
          <a:p>
            <a:pPr algn="just"/>
            <a:r>
              <a:rPr lang="ru-RU" sz="2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базовых величин,</a:t>
            </a:r>
            <a:r>
              <a:rPr lang="ru-RU" sz="25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</a:p>
          <a:p>
            <a:pPr algn="just"/>
            <a:r>
              <a:rPr lang="ru-RU" sz="25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имущество является жилым     </a:t>
            </a:r>
          </a:p>
          <a:p>
            <a:pPr algn="just"/>
            <a:r>
              <a:rPr lang="ru-RU" sz="25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помещением или его частью, то </a:t>
            </a:r>
          </a:p>
          <a:p>
            <a:pPr algn="just"/>
            <a:r>
              <a:rPr lang="ru-RU" sz="25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его отчуждение осуществляется </a:t>
            </a:r>
          </a:p>
          <a:p>
            <a:pPr algn="just"/>
            <a:r>
              <a:rPr lang="ru-RU" sz="25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по решению районного                 </a:t>
            </a:r>
          </a:p>
          <a:p>
            <a:pPr algn="just"/>
            <a:r>
              <a:rPr lang="ru-RU" sz="25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исполнительного комитета</a:t>
            </a:r>
          </a:p>
        </p:txBody>
      </p:sp>
    </p:spTree>
    <p:extLst>
      <p:ext uri="{BB962C8B-B14F-4D97-AF65-F5344CB8AC3E}">
        <p14:creationId xmlns:p14="http://schemas.microsoft.com/office/powerpoint/2010/main" val="113037600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E24D7177-2FD7-43F0-B841-A1078F22B1CA}"/>
              </a:ext>
            </a:extLst>
          </p:cNvPr>
          <p:cNvSpPr/>
          <p:nvPr/>
        </p:nvSpPr>
        <p:spPr>
          <a:xfrm>
            <a:off x="107504" y="0"/>
            <a:ext cx="5328592" cy="31409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необходимости защиты интересов подопечного органы опеки и попечительства вправе также ограничить право опекуна распоряжаться банковским вкладом (депозитом) подопечного.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765703B4-AE69-466D-BC29-2C3493063D69}"/>
              </a:ext>
            </a:extLst>
          </p:cNvPr>
          <p:cNvSpPr/>
          <p:nvPr/>
        </p:nvSpPr>
        <p:spPr>
          <a:xfrm rot="10800000" flipV="1">
            <a:off x="3779912" y="3717032"/>
            <a:ext cx="4752528" cy="28803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этих случаях органы опеки и попечительства, давая разрешение на получение суммы банковского вклада (депозита), указывают банку размер суммы, подлежащей выдаче опекуну, попечителю</a:t>
            </a:r>
          </a:p>
        </p:txBody>
      </p:sp>
      <p:sp>
        <p:nvSpPr>
          <p:cNvPr id="12" name="Стрелка: вправо 11">
            <a:extLst>
              <a:ext uri="{FF2B5EF4-FFF2-40B4-BE49-F238E27FC236}">
                <a16:creationId xmlns:a16="http://schemas.microsoft.com/office/drawing/2014/main" id="{94483297-7161-48FD-9E1C-7506D80F4142}"/>
              </a:ext>
            </a:extLst>
          </p:cNvPr>
          <p:cNvSpPr/>
          <p:nvPr/>
        </p:nvSpPr>
        <p:spPr>
          <a:xfrm rot="2087652">
            <a:off x="2892883" y="3375017"/>
            <a:ext cx="997794" cy="484632"/>
          </a:xfrm>
          <a:prstGeom prst="rightArrow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070475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E24D7177-2FD7-43F0-B841-A1078F22B1CA}"/>
              </a:ext>
            </a:extLst>
          </p:cNvPr>
          <p:cNvSpPr/>
          <p:nvPr/>
        </p:nvSpPr>
        <p:spPr>
          <a:xfrm>
            <a:off x="107504" y="476672"/>
            <a:ext cx="4248472" cy="20162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Разрешение на отчуждение имущества и расходование денежных средств выдается опекуну, попечителю в письменном виде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765703B4-AE69-466D-BC29-2C3493063D69}"/>
              </a:ext>
            </a:extLst>
          </p:cNvPr>
          <p:cNvSpPr/>
          <p:nvPr/>
        </p:nvSpPr>
        <p:spPr>
          <a:xfrm rot="10800000" flipV="1">
            <a:off x="899592" y="4941168"/>
            <a:ext cx="7632848" cy="1656183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Копии документов о разрешении отчуждения имущества и отчетная документация опекуна, попечителя по результатам отчуждения хранятся в личном деле подопечного</a:t>
            </a:r>
          </a:p>
        </p:txBody>
      </p:sp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CE1952E7-C0C8-4AD7-B4B6-A442CAD2BBDB}"/>
              </a:ext>
            </a:extLst>
          </p:cNvPr>
          <p:cNvSpPr/>
          <p:nvPr/>
        </p:nvSpPr>
        <p:spPr>
          <a:xfrm>
            <a:off x="4209612" y="2420888"/>
            <a:ext cx="4392488" cy="20162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разрешении указывается, на какие нужды может быть израсходована опекуном, попечителем полученная сумма</a:t>
            </a:r>
          </a:p>
        </p:txBody>
      </p:sp>
    </p:spTree>
    <p:extLst>
      <p:ext uri="{BB962C8B-B14F-4D97-AF65-F5344CB8AC3E}">
        <p14:creationId xmlns:p14="http://schemas.microsoft.com/office/powerpoint/2010/main" val="612977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EC3A26E-38F8-405C-8879-13561CEFB0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5" y="-315416"/>
            <a:ext cx="3641331" cy="2880320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8EFD1203-652C-4160-AA79-FCE92ECEAF9E}"/>
              </a:ext>
            </a:extLst>
          </p:cNvPr>
          <p:cNvSpPr/>
          <p:nvPr/>
        </p:nvSpPr>
        <p:spPr>
          <a:xfrm>
            <a:off x="688495" y="2420888"/>
            <a:ext cx="6696744" cy="41044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Wingdings" panose="05000000000000000000" pitchFamily="2" charset="2"/>
              <a:buChar char="q"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Назначаются в порядке, установленном законодательством, и выступают в защиту прав и интересов подопечных в отношениях с любыми лицами и организациями, в том числе в судах, без специального полномочия;</a:t>
            </a:r>
          </a:p>
          <a:p>
            <a:pPr algn="ctr"/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Font typeface="Wingdings" panose="05000000000000000000" pitchFamily="2" charset="2"/>
              <a:buChar char="q"/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представителями подопечных в силу закона (законными представителями) и совершают от их имени и в их интересах все необходимые сделки.</a:t>
            </a:r>
          </a:p>
          <a:p>
            <a:pPr algn="ctr"/>
            <a:endParaRPr lang="ru-RU" sz="2200" dirty="0">
              <a:solidFill>
                <a:schemeClr val="tx1"/>
              </a:solidFill>
            </a:endParaRPr>
          </a:p>
          <a:p>
            <a:pPr algn="just"/>
            <a:endParaRPr lang="ru-RU" dirty="0"/>
          </a:p>
        </p:txBody>
      </p:sp>
      <p:sp>
        <p:nvSpPr>
          <p:cNvPr id="8" name="Стрелка: вниз 7">
            <a:extLst>
              <a:ext uri="{FF2B5EF4-FFF2-40B4-BE49-F238E27FC236}">
                <a16:creationId xmlns:a16="http://schemas.microsoft.com/office/drawing/2014/main" id="{88A21CDC-2CF2-4855-9F3A-CD1DDC72AEE6}"/>
              </a:ext>
            </a:extLst>
          </p:cNvPr>
          <p:cNvSpPr/>
          <p:nvPr/>
        </p:nvSpPr>
        <p:spPr>
          <a:xfrm>
            <a:off x="3275856" y="332656"/>
            <a:ext cx="4248472" cy="2088232"/>
          </a:xfrm>
          <a:prstGeom prst="downArrow">
            <a:avLst>
              <a:gd name="adj1" fmla="val 50000"/>
              <a:gd name="adj2" fmla="val 45831"/>
            </a:avLst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ОПЕКУНЫ:</a:t>
            </a:r>
          </a:p>
        </p:txBody>
      </p:sp>
    </p:spTree>
    <p:extLst>
      <p:ext uri="{BB962C8B-B14F-4D97-AF65-F5344CB8AC3E}">
        <p14:creationId xmlns:p14="http://schemas.microsoft.com/office/powerpoint/2010/main" val="312124118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46819F8-507B-4314-A0A7-B52F0E1E4023}"/>
              </a:ext>
            </a:extLst>
          </p:cNvPr>
          <p:cNvSpPr txBox="1"/>
          <p:nvPr/>
        </p:nvSpPr>
        <p:spPr>
          <a:xfrm>
            <a:off x="755576" y="1124744"/>
            <a:ext cx="7200800" cy="4708981"/>
          </a:xfrm>
          <a:prstGeom prst="rect">
            <a:avLst/>
          </a:prstGeom>
          <a:noFill/>
          <a:ln cmpd="dbl">
            <a:solidFill>
              <a:srgbClr val="E6E6E6"/>
            </a:solidFill>
            <a:prstDash val="sysDash"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bliqueTopRight"/>
            <a:lightRig rig="threePt" dir="t"/>
          </a:scene3d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Денежные средства, вырученные от продажи имущества подопечного, вносятся опекуном, попечителем в банк на имя подопечного.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Данные о внесенной сумме, название банка и номере текущего (расчетного) банковского счета подопечного предоставляется опекуном, попечителем в обязательном порядке в органы опеки и попечительства для внесения в опись имущества подопечного.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При продаже опекуном, попечителем по разрешению органа опеки и попечительства носильных вещей, мебели и другого имущества подопечного копии товарных чеков представляются в органы опеки и попечительства для хранения в личном деле подопечного</a:t>
            </a:r>
          </a:p>
        </p:txBody>
      </p:sp>
    </p:spTree>
    <p:extLst>
      <p:ext uri="{BB962C8B-B14F-4D97-AF65-F5344CB8AC3E}">
        <p14:creationId xmlns:p14="http://schemas.microsoft.com/office/powerpoint/2010/main" val="175107121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57F5FF-136F-4D0A-ABDF-BDE5E832D09D}"/>
              </a:ext>
            </a:extLst>
          </p:cNvPr>
          <p:cNvSpPr txBox="1"/>
          <p:nvPr/>
        </p:nvSpPr>
        <p:spPr>
          <a:xfrm>
            <a:off x="899592" y="548680"/>
            <a:ext cx="7632848" cy="5863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тех случаях, когда опекуну, попечителю разрешено расходовать средства, вырученные от продажи имущества подопечного, на приобретение другого вида имущества (покупка жилого помещения, дачи, вступление в организацию застройщиков, приобретение музыкального инструмента, скота и др.), опекуну, попечителю в обязательном порядке необходимо представить данные о приобретенном имуществе в орган опеки и попечительства для внесения в опись имущества подопечного</a:t>
            </a:r>
          </a:p>
          <a:p>
            <a:endParaRPr lang="ru-RU" sz="25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5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Опекун, попечитель принимает приобретенное имущество на хранение и управление</a:t>
            </a:r>
          </a:p>
        </p:txBody>
      </p:sp>
      <p:pic>
        <p:nvPicPr>
          <p:cNvPr id="4" name="Рисунок 3" descr="Дом со сплошной заливкой">
            <a:extLst>
              <a:ext uri="{FF2B5EF4-FFF2-40B4-BE49-F238E27FC236}">
                <a16:creationId xmlns:a16="http://schemas.microsoft.com/office/drawing/2014/main" id="{0C730898-37F6-4859-BF48-9B26DEE90C6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1403648" y="450912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32640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трелка: вниз 1">
            <a:extLst>
              <a:ext uri="{FF2B5EF4-FFF2-40B4-BE49-F238E27FC236}">
                <a16:creationId xmlns:a16="http://schemas.microsoft.com/office/drawing/2014/main" id="{76D92455-CA3F-4AF6-8BA1-2937491BDC9A}"/>
              </a:ext>
            </a:extLst>
          </p:cNvPr>
          <p:cNvSpPr/>
          <p:nvPr/>
        </p:nvSpPr>
        <p:spPr>
          <a:xfrm>
            <a:off x="323528" y="692696"/>
            <a:ext cx="4896544" cy="1512168"/>
          </a:xfrm>
          <a:prstGeom prst="down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9A8A5C2-F695-4CAD-8C49-0DCD0BAF071B}"/>
              </a:ext>
            </a:extLst>
          </p:cNvPr>
          <p:cNvSpPr/>
          <p:nvPr/>
        </p:nvSpPr>
        <p:spPr>
          <a:xfrm>
            <a:off x="2026568" y="2348880"/>
            <a:ext cx="5090864" cy="43204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раздела наследственного имущества по соглашению </a:t>
            </a:r>
          </a:p>
          <a:p>
            <a:pPr algn="ctr"/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 наследниками, </a:t>
            </a:r>
          </a:p>
          <a:p>
            <a:pPr algn="ctr"/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среди наследников имеются лица, нуждающиеся в опеке, попечительстве, </a:t>
            </a:r>
          </a:p>
          <a:p>
            <a:pPr algn="ctr"/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указанного имущества производится с обязательным участием органа опеки и попечительства</a:t>
            </a:r>
          </a:p>
        </p:txBody>
      </p:sp>
    </p:spTree>
    <p:extLst>
      <p:ext uri="{BB962C8B-B14F-4D97-AF65-F5344CB8AC3E}">
        <p14:creationId xmlns:p14="http://schemas.microsoft.com/office/powerpoint/2010/main" val="120617971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трелка: вниз 1">
            <a:extLst>
              <a:ext uri="{FF2B5EF4-FFF2-40B4-BE49-F238E27FC236}">
                <a16:creationId xmlns:a16="http://schemas.microsoft.com/office/drawing/2014/main" id="{76D92455-CA3F-4AF6-8BA1-2937491BDC9A}"/>
              </a:ext>
            </a:extLst>
          </p:cNvPr>
          <p:cNvSpPr/>
          <p:nvPr/>
        </p:nvSpPr>
        <p:spPr>
          <a:xfrm>
            <a:off x="323528" y="404665"/>
            <a:ext cx="5400600" cy="1800200"/>
          </a:xfrm>
          <a:prstGeom prst="down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000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0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 !</a:t>
            </a:r>
          </a:p>
          <a:p>
            <a:pPr algn="ctr"/>
            <a:r>
              <a:rPr lang="ru-RU" sz="30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ВАЖНО!</a:t>
            </a:r>
          </a:p>
          <a:p>
            <a:pPr algn="ctr"/>
            <a:endParaRPr lang="ru-RU" sz="3000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1FD4BF5-DE17-4E85-B024-8E07A77D89C4}"/>
              </a:ext>
            </a:extLst>
          </p:cNvPr>
          <p:cNvSpPr/>
          <p:nvPr/>
        </p:nvSpPr>
        <p:spPr>
          <a:xfrm>
            <a:off x="1907704" y="2420888"/>
            <a:ext cx="6192688" cy="36724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Опекун, попечитель </a:t>
            </a:r>
          </a:p>
          <a:p>
            <a:pPr algn="ctr"/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вправе самостоятельно, </a:t>
            </a:r>
          </a:p>
          <a:p>
            <a:pPr algn="ctr"/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разрешения органа опеки и попечительства </a:t>
            </a:r>
          </a:p>
          <a:p>
            <a:pPr algn="ctr"/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распоряжаться жилым помещением подопечного, </a:t>
            </a:r>
          </a:p>
          <a:p>
            <a:pPr algn="ctr"/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заключать сделки </a:t>
            </a:r>
          </a:p>
          <a:p>
            <a:pPr algn="ctr"/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относительно его.</a:t>
            </a:r>
          </a:p>
        </p:txBody>
      </p:sp>
    </p:spTree>
    <p:extLst>
      <p:ext uri="{BB962C8B-B14F-4D97-AF65-F5344CB8AC3E}">
        <p14:creationId xmlns:p14="http://schemas.microsoft.com/office/powerpoint/2010/main" val="422227448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трелка: вниз 1">
            <a:extLst>
              <a:ext uri="{FF2B5EF4-FFF2-40B4-BE49-F238E27FC236}">
                <a16:creationId xmlns:a16="http://schemas.microsoft.com/office/drawing/2014/main" id="{76D92455-CA3F-4AF6-8BA1-2937491BDC9A}"/>
              </a:ext>
            </a:extLst>
          </p:cNvPr>
          <p:cNvSpPr/>
          <p:nvPr/>
        </p:nvSpPr>
        <p:spPr>
          <a:xfrm>
            <a:off x="323528" y="404665"/>
            <a:ext cx="5400600" cy="1800200"/>
          </a:xfrm>
          <a:prstGeom prst="downArrow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000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0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 !</a:t>
            </a:r>
          </a:p>
          <a:p>
            <a:pPr algn="ctr"/>
            <a:r>
              <a:rPr lang="ru-RU" sz="30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ВАЖНО!</a:t>
            </a:r>
          </a:p>
          <a:p>
            <a:pPr algn="ctr"/>
            <a:endParaRPr lang="ru-RU" sz="3000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1FD4BF5-DE17-4E85-B024-8E07A77D89C4}"/>
              </a:ext>
            </a:extLst>
          </p:cNvPr>
          <p:cNvSpPr/>
          <p:nvPr/>
        </p:nvSpPr>
        <p:spPr>
          <a:xfrm>
            <a:off x="1907704" y="2420888"/>
            <a:ext cx="6192688" cy="36724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Граждане, </a:t>
            </a:r>
          </a:p>
          <a:p>
            <a:pPr algn="ctr"/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вселившиеся в жилое помещение подопечного </a:t>
            </a:r>
          </a:p>
          <a:p>
            <a:pPr algn="ctr"/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качестве опекунов или попечителей, самостоятельного права </a:t>
            </a:r>
          </a:p>
          <a:p>
            <a:pPr algn="ctr"/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это помещение не приобретают, </a:t>
            </a:r>
          </a:p>
          <a:p>
            <a:pPr algn="ctr"/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исключением случаев </a:t>
            </a:r>
          </a:p>
          <a:p>
            <a:pPr algn="ctr"/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признания их членами </a:t>
            </a:r>
          </a:p>
          <a:p>
            <a:pPr algn="ctr"/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семьи нанимателя. </a:t>
            </a:r>
          </a:p>
        </p:txBody>
      </p:sp>
    </p:spTree>
    <p:extLst>
      <p:ext uri="{BB962C8B-B14F-4D97-AF65-F5344CB8AC3E}">
        <p14:creationId xmlns:p14="http://schemas.microsoft.com/office/powerpoint/2010/main" val="103362344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трелка: вправо 2">
            <a:extLst>
              <a:ext uri="{FF2B5EF4-FFF2-40B4-BE49-F238E27FC236}">
                <a16:creationId xmlns:a16="http://schemas.microsoft.com/office/drawing/2014/main" id="{CC6C15BD-DEBD-4797-A13F-620A9EE273E1}"/>
              </a:ext>
            </a:extLst>
          </p:cNvPr>
          <p:cNvSpPr/>
          <p:nvPr/>
        </p:nvSpPr>
        <p:spPr>
          <a:xfrm>
            <a:off x="467544" y="260648"/>
            <a:ext cx="7416824" cy="6336704"/>
          </a:xfrm>
          <a:prstGeom prst="rightArrow">
            <a:avLst>
              <a:gd name="adj1" fmla="val 50000"/>
              <a:gd name="adj2" fmla="val 49329"/>
            </a:avLst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0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ОТЧЕТ  ОПЕКУНА </a:t>
            </a:r>
          </a:p>
          <a:p>
            <a:pPr algn="ctr"/>
            <a:r>
              <a:rPr lang="ru-RU" sz="50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  ПОПЕЧИТЕЛЯ</a:t>
            </a:r>
          </a:p>
        </p:txBody>
      </p:sp>
      <p:pic>
        <p:nvPicPr>
          <p:cNvPr id="5" name="Рисунок 4" descr="Открытая книга со сплошной заливкой">
            <a:extLst>
              <a:ext uri="{FF2B5EF4-FFF2-40B4-BE49-F238E27FC236}">
                <a16:creationId xmlns:a16="http://schemas.microsoft.com/office/drawing/2014/main" id="{6F578034-AE86-45F6-A25F-D85985CEBC8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827584" y="5229200"/>
            <a:ext cx="2376264" cy="1897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97470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3C3DC95C-7B72-422D-BA25-EAEC0E1E7B4A}"/>
              </a:ext>
            </a:extLst>
          </p:cNvPr>
          <p:cNvSpPr/>
          <p:nvPr/>
        </p:nvSpPr>
        <p:spPr>
          <a:xfrm>
            <a:off x="683568" y="188640"/>
            <a:ext cx="4176464" cy="22322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Опекун, попечитель ведет учет получаемых на подопечного сумм и произведенных на них расходов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96639D0A-CD27-4FB2-85B4-A95091B03183}"/>
              </a:ext>
            </a:extLst>
          </p:cNvPr>
          <p:cNvSpPr/>
          <p:nvPr/>
        </p:nvSpPr>
        <p:spPr>
          <a:xfrm>
            <a:off x="467544" y="3068960"/>
            <a:ext cx="7776864" cy="32403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Письменный отчет </a:t>
            </a:r>
          </a:p>
          <a:p>
            <a:pPr algn="ctr"/>
            <a:r>
              <a:rPr lang="ru-RU" sz="3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предыдущий год </a:t>
            </a:r>
          </a:p>
          <a:p>
            <a:pPr algn="ctr"/>
            <a:r>
              <a:rPr lang="ru-RU" sz="3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хранении имущества подопечного и управлении им представляется в орган опеки и попечительства ежегодно </a:t>
            </a:r>
            <a:r>
              <a:rPr lang="ru-RU" sz="35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1 февраля</a:t>
            </a:r>
          </a:p>
        </p:txBody>
      </p:sp>
    </p:spTree>
    <p:extLst>
      <p:ext uri="{BB962C8B-B14F-4D97-AF65-F5344CB8AC3E}">
        <p14:creationId xmlns:p14="http://schemas.microsoft.com/office/powerpoint/2010/main" val="259852780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F8644A9-2347-4B2C-8205-1C067A5AA33E}"/>
              </a:ext>
            </a:extLst>
          </p:cNvPr>
          <p:cNvSpPr txBox="1"/>
          <p:nvPr/>
        </p:nvSpPr>
        <p:spPr>
          <a:xfrm>
            <a:off x="467544" y="260648"/>
            <a:ext cx="7344816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Годовой отчет должен содержать сведения о состоянии имущества и месте его хранения, приобретении имущества взамен проданного, доходах, полученных от управления имуществом и произведенных расходах.</a:t>
            </a:r>
          </a:p>
          <a:p>
            <a:pPr algn="ctr"/>
            <a:endParaRPr lang="ru-RU" sz="25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5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5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с разрешения органа опеки и попечительства использованы опекуном, попечителем для нужд подопечного носильные вещи, вещи домашнего обихода, значащиеся по описи (не представляющие ценности, скоропортящиеся, могущие прийти в непригодность), об этом также </a:t>
            </a:r>
            <a:r>
              <a:rPr lang="ru-RU" sz="3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указывается в годовом отчете</a:t>
            </a:r>
          </a:p>
        </p:txBody>
      </p:sp>
      <p:sp>
        <p:nvSpPr>
          <p:cNvPr id="4" name="Звезда: 5 точек 3">
            <a:extLst>
              <a:ext uri="{FF2B5EF4-FFF2-40B4-BE49-F238E27FC236}">
                <a16:creationId xmlns:a16="http://schemas.microsoft.com/office/drawing/2014/main" id="{FC410905-AC99-4CA3-803D-3DFD64B5BF90}"/>
              </a:ext>
            </a:extLst>
          </p:cNvPr>
          <p:cNvSpPr/>
          <p:nvPr/>
        </p:nvSpPr>
        <p:spPr>
          <a:xfrm>
            <a:off x="3491880" y="2132856"/>
            <a:ext cx="1080120" cy="792088"/>
          </a:xfrm>
          <a:prstGeom prst="star5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Взрыв: 8 точек 5">
            <a:extLst>
              <a:ext uri="{FF2B5EF4-FFF2-40B4-BE49-F238E27FC236}">
                <a16:creationId xmlns:a16="http://schemas.microsoft.com/office/drawing/2014/main" id="{01FD2A19-2734-4C7F-8774-E5C50FFA5E8D}"/>
              </a:ext>
            </a:extLst>
          </p:cNvPr>
          <p:cNvSpPr/>
          <p:nvPr/>
        </p:nvSpPr>
        <p:spPr>
          <a:xfrm>
            <a:off x="3491880" y="2348880"/>
            <a:ext cx="1080120" cy="914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827472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Лента: наклоненная вниз 4">
            <a:extLst>
              <a:ext uri="{FF2B5EF4-FFF2-40B4-BE49-F238E27FC236}">
                <a16:creationId xmlns:a16="http://schemas.microsoft.com/office/drawing/2014/main" id="{4B40E441-F596-4909-9DA5-1F63AC11C238}"/>
              </a:ext>
            </a:extLst>
          </p:cNvPr>
          <p:cNvSpPr/>
          <p:nvPr/>
        </p:nvSpPr>
        <p:spPr>
          <a:xfrm>
            <a:off x="467544" y="3212976"/>
            <a:ext cx="7488832" cy="3744416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 ! ВАЖНО!</a:t>
            </a:r>
          </a:p>
          <a:p>
            <a:pPr algn="ctr"/>
            <a:r>
              <a:rPr lang="ru-RU" sz="22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 отчету прилагаются оправдательные документы (копии товарных чеков, квитанции об уплате налогов, страховых сумм и другие платежные документы).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123AFCC6-A2FD-44B1-A00D-BF87E9AF9DBC}"/>
              </a:ext>
            </a:extLst>
          </p:cNvPr>
          <p:cNvSpPr/>
          <p:nvPr/>
        </p:nvSpPr>
        <p:spPr>
          <a:xfrm>
            <a:off x="0" y="260648"/>
            <a:ext cx="6372200" cy="26642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отчете опекуна, попечителя должны быть перечислены и указаны даты получения сумм с текущего (расчетного) банковского счета подопечного, сумм вырученных от отчуждения имущества в течение отчетного года и затрат, произведенных из них для нужд подопечного</a:t>
            </a:r>
          </a:p>
        </p:txBody>
      </p:sp>
    </p:spTree>
    <p:extLst>
      <p:ext uri="{BB962C8B-B14F-4D97-AF65-F5344CB8AC3E}">
        <p14:creationId xmlns:p14="http://schemas.microsoft.com/office/powerpoint/2010/main" val="284539752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A1BA385-629F-4BD7-9E42-D58AC92FBADA}"/>
              </a:ext>
            </a:extLst>
          </p:cNvPr>
          <p:cNvSpPr txBox="1"/>
          <p:nvPr/>
        </p:nvSpPr>
        <p:spPr>
          <a:xfrm>
            <a:off x="971600" y="1412776"/>
            <a:ext cx="6449427" cy="5170646"/>
          </a:xfrm>
          <a:custGeom>
            <a:avLst/>
            <a:gdLst>
              <a:gd name="connsiteX0" fmla="*/ 0 w 6449427"/>
              <a:gd name="connsiteY0" fmla="*/ 0 h 5170646"/>
              <a:gd name="connsiteX1" fmla="*/ 650806 w 6449427"/>
              <a:gd name="connsiteY1" fmla="*/ 0 h 5170646"/>
              <a:gd name="connsiteX2" fmla="*/ 1043635 w 6449427"/>
              <a:gd name="connsiteY2" fmla="*/ 0 h 5170646"/>
              <a:gd name="connsiteX3" fmla="*/ 1500958 w 6449427"/>
              <a:gd name="connsiteY3" fmla="*/ 0 h 5170646"/>
              <a:gd name="connsiteX4" fmla="*/ 2087269 w 6449427"/>
              <a:gd name="connsiteY4" fmla="*/ 0 h 5170646"/>
              <a:gd name="connsiteX5" fmla="*/ 2609086 w 6449427"/>
              <a:gd name="connsiteY5" fmla="*/ 0 h 5170646"/>
              <a:gd name="connsiteX6" fmla="*/ 3324386 w 6449427"/>
              <a:gd name="connsiteY6" fmla="*/ 0 h 5170646"/>
              <a:gd name="connsiteX7" fmla="*/ 3846204 w 6449427"/>
              <a:gd name="connsiteY7" fmla="*/ 0 h 5170646"/>
              <a:gd name="connsiteX8" fmla="*/ 4239032 w 6449427"/>
              <a:gd name="connsiteY8" fmla="*/ 0 h 5170646"/>
              <a:gd name="connsiteX9" fmla="*/ 4954333 w 6449427"/>
              <a:gd name="connsiteY9" fmla="*/ 0 h 5170646"/>
              <a:gd name="connsiteX10" fmla="*/ 5540644 w 6449427"/>
              <a:gd name="connsiteY10" fmla="*/ 0 h 5170646"/>
              <a:gd name="connsiteX11" fmla="*/ 6449427 w 6449427"/>
              <a:gd name="connsiteY11" fmla="*/ 0 h 5170646"/>
              <a:gd name="connsiteX12" fmla="*/ 6449427 w 6449427"/>
              <a:gd name="connsiteY12" fmla="*/ 626223 h 5170646"/>
              <a:gd name="connsiteX13" fmla="*/ 6449427 w 6449427"/>
              <a:gd name="connsiteY13" fmla="*/ 1097326 h 5170646"/>
              <a:gd name="connsiteX14" fmla="*/ 6449427 w 6449427"/>
              <a:gd name="connsiteY14" fmla="*/ 1568429 h 5170646"/>
              <a:gd name="connsiteX15" fmla="*/ 6449427 w 6449427"/>
              <a:gd name="connsiteY15" fmla="*/ 2194652 h 5170646"/>
              <a:gd name="connsiteX16" fmla="*/ 6449427 w 6449427"/>
              <a:gd name="connsiteY16" fmla="*/ 2820875 h 5170646"/>
              <a:gd name="connsiteX17" fmla="*/ 6449427 w 6449427"/>
              <a:gd name="connsiteY17" fmla="*/ 3498804 h 5170646"/>
              <a:gd name="connsiteX18" fmla="*/ 6449427 w 6449427"/>
              <a:gd name="connsiteY18" fmla="*/ 4021614 h 5170646"/>
              <a:gd name="connsiteX19" fmla="*/ 6449427 w 6449427"/>
              <a:gd name="connsiteY19" fmla="*/ 4647836 h 5170646"/>
              <a:gd name="connsiteX20" fmla="*/ 6449427 w 6449427"/>
              <a:gd name="connsiteY20" fmla="*/ 5170646 h 5170646"/>
              <a:gd name="connsiteX21" fmla="*/ 5798621 w 6449427"/>
              <a:gd name="connsiteY21" fmla="*/ 5170646 h 5170646"/>
              <a:gd name="connsiteX22" fmla="*/ 5212310 w 6449427"/>
              <a:gd name="connsiteY22" fmla="*/ 5170646 h 5170646"/>
              <a:gd name="connsiteX23" fmla="*/ 4625998 w 6449427"/>
              <a:gd name="connsiteY23" fmla="*/ 5170646 h 5170646"/>
              <a:gd name="connsiteX24" fmla="*/ 4233169 w 6449427"/>
              <a:gd name="connsiteY24" fmla="*/ 5170646 h 5170646"/>
              <a:gd name="connsiteX25" fmla="*/ 3582364 w 6449427"/>
              <a:gd name="connsiteY25" fmla="*/ 5170646 h 5170646"/>
              <a:gd name="connsiteX26" fmla="*/ 2931558 w 6449427"/>
              <a:gd name="connsiteY26" fmla="*/ 5170646 h 5170646"/>
              <a:gd name="connsiteX27" fmla="*/ 2538729 w 6449427"/>
              <a:gd name="connsiteY27" fmla="*/ 5170646 h 5170646"/>
              <a:gd name="connsiteX28" fmla="*/ 1887923 w 6449427"/>
              <a:gd name="connsiteY28" fmla="*/ 5170646 h 5170646"/>
              <a:gd name="connsiteX29" fmla="*/ 1495094 w 6449427"/>
              <a:gd name="connsiteY29" fmla="*/ 5170646 h 5170646"/>
              <a:gd name="connsiteX30" fmla="*/ 1037771 w 6449427"/>
              <a:gd name="connsiteY30" fmla="*/ 5170646 h 5170646"/>
              <a:gd name="connsiteX31" fmla="*/ 0 w 6449427"/>
              <a:gd name="connsiteY31" fmla="*/ 5170646 h 5170646"/>
              <a:gd name="connsiteX32" fmla="*/ 0 w 6449427"/>
              <a:gd name="connsiteY32" fmla="*/ 4751249 h 5170646"/>
              <a:gd name="connsiteX33" fmla="*/ 0 w 6449427"/>
              <a:gd name="connsiteY33" fmla="*/ 4228439 h 5170646"/>
              <a:gd name="connsiteX34" fmla="*/ 0 w 6449427"/>
              <a:gd name="connsiteY34" fmla="*/ 3602217 h 5170646"/>
              <a:gd name="connsiteX35" fmla="*/ 0 w 6449427"/>
              <a:gd name="connsiteY35" fmla="*/ 2975994 h 5170646"/>
              <a:gd name="connsiteX36" fmla="*/ 0 w 6449427"/>
              <a:gd name="connsiteY36" fmla="*/ 2504891 h 5170646"/>
              <a:gd name="connsiteX37" fmla="*/ 0 w 6449427"/>
              <a:gd name="connsiteY37" fmla="*/ 2033787 h 5170646"/>
              <a:gd name="connsiteX38" fmla="*/ 0 w 6449427"/>
              <a:gd name="connsiteY38" fmla="*/ 1562684 h 5170646"/>
              <a:gd name="connsiteX39" fmla="*/ 0 w 6449427"/>
              <a:gd name="connsiteY39" fmla="*/ 936461 h 5170646"/>
              <a:gd name="connsiteX40" fmla="*/ 0 w 6449427"/>
              <a:gd name="connsiteY40" fmla="*/ 517065 h 5170646"/>
              <a:gd name="connsiteX41" fmla="*/ 0 w 6449427"/>
              <a:gd name="connsiteY41" fmla="*/ 0 h 51706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6449427" h="5170646" extrusionOk="0">
                <a:moveTo>
                  <a:pt x="0" y="0"/>
                </a:moveTo>
                <a:cubicBezTo>
                  <a:pt x="193405" y="-47000"/>
                  <a:pt x="495660" y="32011"/>
                  <a:pt x="650806" y="0"/>
                </a:cubicBezTo>
                <a:cubicBezTo>
                  <a:pt x="805952" y="-32011"/>
                  <a:pt x="891453" y="35780"/>
                  <a:pt x="1043635" y="0"/>
                </a:cubicBezTo>
                <a:cubicBezTo>
                  <a:pt x="1195817" y="-35780"/>
                  <a:pt x="1338085" y="45526"/>
                  <a:pt x="1500958" y="0"/>
                </a:cubicBezTo>
                <a:cubicBezTo>
                  <a:pt x="1663831" y="-45526"/>
                  <a:pt x="1877210" y="7994"/>
                  <a:pt x="2087269" y="0"/>
                </a:cubicBezTo>
                <a:cubicBezTo>
                  <a:pt x="2297328" y="-7994"/>
                  <a:pt x="2360523" y="25240"/>
                  <a:pt x="2609086" y="0"/>
                </a:cubicBezTo>
                <a:cubicBezTo>
                  <a:pt x="2857649" y="-25240"/>
                  <a:pt x="3160111" y="73763"/>
                  <a:pt x="3324386" y="0"/>
                </a:cubicBezTo>
                <a:cubicBezTo>
                  <a:pt x="3488661" y="-73763"/>
                  <a:pt x="3667635" y="1978"/>
                  <a:pt x="3846204" y="0"/>
                </a:cubicBezTo>
                <a:cubicBezTo>
                  <a:pt x="4024773" y="-1978"/>
                  <a:pt x="4049801" y="22408"/>
                  <a:pt x="4239032" y="0"/>
                </a:cubicBezTo>
                <a:cubicBezTo>
                  <a:pt x="4428263" y="-22408"/>
                  <a:pt x="4667132" y="85545"/>
                  <a:pt x="4954333" y="0"/>
                </a:cubicBezTo>
                <a:cubicBezTo>
                  <a:pt x="5241534" y="-85545"/>
                  <a:pt x="5257455" y="45310"/>
                  <a:pt x="5540644" y="0"/>
                </a:cubicBezTo>
                <a:cubicBezTo>
                  <a:pt x="5823833" y="-45310"/>
                  <a:pt x="6114777" y="94940"/>
                  <a:pt x="6449427" y="0"/>
                </a:cubicBezTo>
                <a:cubicBezTo>
                  <a:pt x="6511542" y="188217"/>
                  <a:pt x="6433450" y="454266"/>
                  <a:pt x="6449427" y="626223"/>
                </a:cubicBezTo>
                <a:cubicBezTo>
                  <a:pt x="6465404" y="798180"/>
                  <a:pt x="6428508" y="913379"/>
                  <a:pt x="6449427" y="1097326"/>
                </a:cubicBezTo>
                <a:cubicBezTo>
                  <a:pt x="6470346" y="1281273"/>
                  <a:pt x="6418196" y="1389916"/>
                  <a:pt x="6449427" y="1568429"/>
                </a:cubicBezTo>
                <a:cubicBezTo>
                  <a:pt x="6480658" y="1746942"/>
                  <a:pt x="6438636" y="2013969"/>
                  <a:pt x="6449427" y="2194652"/>
                </a:cubicBezTo>
                <a:cubicBezTo>
                  <a:pt x="6460218" y="2375335"/>
                  <a:pt x="6396363" y="2650242"/>
                  <a:pt x="6449427" y="2820875"/>
                </a:cubicBezTo>
                <a:cubicBezTo>
                  <a:pt x="6502491" y="2991508"/>
                  <a:pt x="6446587" y="3163328"/>
                  <a:pt x="6449427" y="3498804"/>
                </a:cubicBezTo>
                <a:cubicBezTo>
                  <a:pt x="6452267" y="3834280"/>
                  <a:pt x="6418813" y="3885707"/>
                  <a:pt x="6449427" y="4021614"/>
                </a:cubicBezTo>
                <a:cubicBezTo>
                  <a:pt x="6480041" y="4157521"/>
                  <a:pt x="6395391" y="4511048"/>
                  <a:pt x="6449427" y="4647836"/>
                </a:cubicBezTo>
                <a:cubicBezTo>
                  <a:pt x="6503463" y="4784624"/>
                  <a:pt x="6435152" y="4990055"/>
                  <a:pt x="6449427" y="5170646"/>
                </a:cubicBezTo>
                <a:cubicBezTo>
                  <a:pt x="6142025" y="5241115"/>
                  <a:pt x="6098262" y="5131079"/>
                  <a:pt x="5798621" y="5170646"/>
                </a:cubicBezTo>
                <a:cubicBezTo>
                  <a:pt x="5498980" y="5210213"/>
                  <a:pt x="5435987" y="5152974"/>
                  <a:pt x="5212310" y="5170646"/>
                </a:cubicBezTo>
                <a:cubicBezTo>
                  <a:pt x="4988633" y="5188318"/>
                  <a:pt x="4913646" y="5119405"/>
                  <a:pt x="4625998" y="5170646"/>
                </a:cubicBezTo>
                <a:cubicBezTo>
                  <a:pt x="4338350" y="5221887"/>
                  <a:pt x="4398455" y="5131277"/>
                  <a:pt x="4233169" y="5170646"/>
                </a:cubicBezTo>
                <a:cubicBezTo>
                  <a:pt x="4067883" y="5210015"/>
                  <a:pt x="3880420" y="5165052"/>
                  <a:pt x="3582364" y="5170646"/>
                </a:cubicBezTo>
                <a:cubicBezTo>
                  <a:pt x="3284309" y="5176240"/>
                  <a:pt x="3064359" y="5139620"/>
                  <a:pt x="2931558" y="5170646"/>
                </a:cubicBezTo>
                <a:cubicBezTo>
                  <a:pt x="2798757" y="5201672"/>
                  <a:pt x="2660793" y="5166923"/>
                  <a:pt x="2538729" y="5170646"/>
                </a:cubicBezTo>
                <a:cubicBezTo>
                  <a:pt x="2416665" y="5174369"/>
                  <a:pt x="2104715" y="5143849"/>
                  <a:pt x="1887923" y="5170646"/>
                </a:cubicBezTo>
                <a:cubicBezTo>
                  <a:pt x="1671131" y="5197443"/>
                  <a:pt x="1676463" y="5160002"/>
                  <a:pt x="1495094" y="5170646"/>
                </a:cubicBezTo>
                <a:cubicBezTo>
                  <a:pt x="1313725" y="5181290"/>
                  <a:pt x="1151911" y="5141821"/>
                  <a:pt x="1037771" y="5170646"/>
                </a:cubicBezTo>
                <a:cubicBezTo>
                  <a:pt x="923631" y="5199471"/>
                  <a:pt x="418865" y="5099551"/>
                  <a:pt x="0" y="5170646"/>
                </a:cubicBezTo>
                <a:cubicBezTo>
                  <a:pt x="-15387" y="5038218"/>
                  <a:pt x="46781" y="4911509"/>
                  <a:pt x="0" y="4751249"/>
                </a:cubicBezTo>
                <a:cubicBezTo>
                  <a:pt x="-46781" y="4590989"/>
                  <a:pt x="59324" y="4363141"/>
                  <a:pt x="0" y="4228439"/>
                </a:cubicBezTo>
                <a:cubicBezTo>
                  <a:pt x="-59324" y="4093737"/>
                  <a:pt x="22013" y="3729177"/>
                  <a:pt x="0" y="3602217"/>
                </a:cubicBezTo>
                <a:cubicBezTo>
                  <a:pt x="-22013" y="3475257"/>
                  <a:pt x="52551" y="3195269"/>
                  <a:pt x="0" y="2975994"/>
                </a:cubicBezTo>
                <a:cubicBezTo>
                  <a:pt x="-52551" y="2756719"/>
                  <a:pt x="56254" y="2607873"/>
                  <a:pt x="0" y="2504891"/>
                </a:cubicBezTo>
                <a:cubicBezTo>
                  <a:pt x="-56254" y="2401909"/>
                  <a:pt x="16231" y="2231034"/>
                  <a:pt x="0" y="2033787"/>
                </a:cubicBezTo>
                <a:cubicBezTo>
                  <a:pt x="-16231" y="1836540"/>
                  <a:pt x="41743" y="1706493"/>
                  <a:pt x="0" y="1562684"/>
                </a:cubicBezTo>
                <a:cubicBezTo>
                  <a:pt x="-41743" y="1418875"/>
                  <a:pt x="47329" y="1064442"/>
                  <a:pt x="0" y="936461"/>
                </a:cubicBezTo>
                <a:cubicBezTo>
                  <a:pt x="-47329" y="808480"/>
                  <a:pt x="12695" y="710202"/>
                  <a:pt x="0" y="517065"/>
                </a:cubicBezTo>
                <a:cubicBezTo>
                  <a:pt x="-12695" y="323928"/>
                  <a:pt x="12331" y="167502"/>
                  <a:pt x="0" y="0"/>
                </a:cubicBezTo>
                <a:close/>
              </a:path>
            </a:pathLst>
          </a:custGeom>
          <a:noFill/>
          <a:ln w="76200">
            <a:solidFill>
              <a:srgbClr val="FFFF00"/>
            </a:solidFill>
            <a:extLst>
              <a:ext uri="{C807C97D-BFC1-408E-A445-0C87EB9F89A2}">
                <ask:lineSketchStyleProps xmlns:ask="http://schemas.microsoft.com/office/drawing/2018/sketchyshapes" xmlns="" sd="2214054714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5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тчуждение, аренда, наем, залог, предоставление в безвозмездное пользование жилых помещений, </a:t>
            </a:r>
          </a:p>
          <a:p>
            <a:pPr algn="ctr"/>
            <a:r>
              <a:rPr lang="ru-RU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принадлежащих на праве собственности недееспособным или ограниченным в дееспособности гражданам судом, осуществляется только </a:t>
            </a:r>
          </a:p>
          <a:p>
            <a:pPr algn="ctr"/>
            <a:r>
              <a:rPr lang="ru-RU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получения письменного согласия органа опеки и попечительства</a:t>
            </a:r>
          </a:p>
        </p:txBody>
      </p:sp>
    </p:spTree>
    <p:extLst>
      <p:ext uri="{BB962C8B-B14F-4D97-AF65-F5344CB8AC3E}">
        <p14:creationId xmlns:p14="http://schemas.microsoft.com/office/powerpoint/2010/main" val="1212010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5DC1D8C-E2E2-4E04-B378-6043E5F39E83}"/>
              </a:ext>
            </a:extLst>
          </p:cNvPr>
          <p:cNvSpPr/>
          <p:nvPr/>
        </p:nvSpPr>
        <p:spPr>
          <a:xfrm>
            <a:off x="755576" y="476672"/>
            <a:ext cx="6912768" cy="56166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ru-RU" dirty="0"/>
          </a:p>
          <a:p>
            <a:pPr algn="ctr"/>
            <a:r>
              <a:rPr lang="ru-RU" sz="25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Недееспособный гражданин </a:t>
            </a:r>
          </a:p>
          <a:p>
            <a:pPr algn="ctr"/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вправе своими действиями </a:t>
            </a:r>
          </a:p>
          <a:p>
            <a:pPr algn="ctr"/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приобретать и осуществлять гражданские права, создавать для себя гражданские обязанности </a:t>
            </a:r>
          </a:p>
          <a:p>
            <a:pPr algn="ctr"/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исполнять их</a:t>
            </a:r>
          </a:p>
          <a:p>
            <a:pPr algn="ctr"/>
            <a:endParaRPr lang="ru-RU" sz="2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5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Например:</a:t>
            </a:r>
            <a:r>
              <a:rPr lang="ru-RU" sz="25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совершать сделки, распоряжаться имуществом, включая пенсию и другие доходы, представлять свои интересы в суде или других организациях, вступать в брак, участвовать в выборах и многое другое</a:t>
            </a:r>
          </a:p>
        </p:txBody>
      </p:sp>
    </p:spTree>
    <p:extLst>
      <p:ext uri="{BB962C8B-B14F-4D97-AF65-F5344CB8AC3E}">
        <p14:creationId xmlns:p14="http://schemas.microsoft.com/office/powerpoint/2010/main" val="291472920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Закрыть со сплошной заливкой">
            <a:extLst>
              <a:ext uri="{FF2B5EF4-FFF2-40B4-BE49-F238E27FC236}">
                <a16:creationId xmlns:a16="http://schemas.microsoft.com/office/drawing/2014/main" id="{E6675746-6260-43DB-809C-2F8864861FE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755576" y="404664"/>
            <a:ext cx="1512168" cy="144016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CC8D314-78AC-427E-91EF-686460CFB953}"/>
              </a:ext>
            </a:extLst>
          </p:cNvPr>
          <p:cNvSpPr txBox="1"/>
          <p:nvPr/>
        </p:nvSpPr>
        <p:spPr>
          <a:xfrm>
            <a:off x="2483768" y="404664"/>
            <a:ext cx="590465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Орган опеки и попечительства вправе отказать в даче согласия, если отчуждение, аренда, наем, залог, предоставление в безвозмездное пользование жилых помещений могут существенно ухудшить жилищные условия подопечных или причинить вред их интересам либо имущественному положению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A484BB-7273-43EC-9D12-6E14D1A21341}"/>
              </a:ext>
            </a:extLst>
          </p:cNvPr>
          <p:cNvSpPr txBox="1"/>
          <p:nvPr/>
        </p:nvSpPr>
        <p:spPr>
          <a:xfrm>
            <a:off x="539552" y="2708920"/>
            <a:ext cx="784887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 существенным ухудшением жилищных условий понимаются</a:t>
            </a:r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 обеспеченность жилым помещением общей площадью менее пятнадцати квадратных метров (в городе Минске- менее десяти квадратных метров) на одного человека в случае, если обеспеченность была пятнадцать квадратных метров и более ( в городе Минске – десяти квадратных метров и более);</a:t>
            </a:r>
          </a:p>
          <a:p>
            <a:pPr algn="just"/>
            <a:endParaRPr 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несоответствие жилого помещения установленным для проживания санитарным и техническим требованиям;</a:t>
            </a:r>
          </a:p>
          <a:p>
            <a:pPr algn="just"/>
            <a:endParaRPr 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- несоответствие  жилого помещения типовым потребительским качествам, если занимаемое жилое помещение таким качествам соответствует.</a:t>
            </a:r>
          </a:p>
          <a:p>
            <a:pPr marL="285750" indent="-285750" algn="just">
              <a:buFontTx/>
              <a:buChar char="-"/>
            </a:pPr>
            <a:endParaRPr lang="ru-RU" dirty="0"/>
          </a:p>
          <a:p>
            <a:pPr marL="285750" indent="-285750"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425033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91C976B-5203-4900-ABA1-6C7DB189D77B}"/>
              </a:ext>
            </a:extLst>
          </p:cNvPr>
          <p:cNvSpPr/>
          <p:nvPr/>
        </p:nvSpPr>
        <p:spPr>
          <a:xfrm>
            <a:off x="179512" y="260649"/>
            <a:ext cx="9101470" cy="59093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u="sng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ЗАПРЕТ</a:t>
            </a:r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 отчуждение жилых помещений, </a:t>
            </a:r>
          </a:p>
          <a:p>
            <a:pPr algn="ctr"/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которых проживают недееспособные и ограниченные в дееспособности </a:t>
            </a:r>
          </a:p>
          <a:p>
            <a:pPr algn="ctr"/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граждане</a:t>
            </a:r>
            <a:endParaRPr lang="ru-RU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15754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несколько документов 3">
            <a:extLst>
              <a:ext uri="{FF2B5EF4-FFF2-40B4-BE49-F238E27FC236}">
                <a16:creationId xmlns:a16="http://schemas.microsoft.com/office/drawing/2014/main" id="{15618B6B-3E77-4027-B509-2A4506586CB7}"/>
              </a:ext>
            </a:extLst>
          </p:cNvPr>
          <p:cNvSpPr/>
          <p:nvPr/>
        </p:nvSpPr>
        <p:spPr>
          <a:xfrm>
            <a:off x="0" y="0"/>
            <a:ext cx="6444208" cy="3212976"/>
          </a:xfrm>
          <a:prstGeom prst="flowChartMultidocumen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Отчуждение собственником жилого помещения, в котором проживают граждане, признанные недееспособными или ограниченно в дееспособности граждане, допускается только с письменного согласия органа опеки и попечительства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139714-88D4-4A24-82B7-55B20FD9C6D2}"/>
              </a:ext>
            </a:extLst>
          </p:cNvPr>
          <p:cNvSpPr txBox="1"/>
          <p:nvPr/>
        </p:nvSpPr>
        <p:spPr>
          <a:xfrm>
            <a:off x="1907704" y="3429000"/>
            <a:ext cx="63722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 связи с чем на такие жилые помещения устанавливается запрет на отчуждение без письменного согласия органа опеки и попечительства, который подлежит обязательной регистрации в территориальной организации по государственной регистрации недвижимого имущества, прав на него и сделок с ним по месту нахождения этих жилых помещений.</a:t>
            </a:r>
          </a:p>
        </p:txBody>
      </p:sp>
    </p:spTree>
    <p:extLst>
      <p:ext uri="{BB962C8B-B14F-4D97-AF65-F5344CB8AC3E}">
        <p14:creationId xmlns:p14="http://schemas.microsoft.com/office/powerpoint/2010/main" val="352975623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727CBAB-F794-4EDC-8AA0-3FEA84951DAB}"/>
              </a:ext>
            </a:extLst>
          </p:cNvPr>
          <p:cNvSpPr/>
          <p:nvPr/>
        </p:nvSpPr>
        <p:spPr>
          <a:xfrm>
            <a:off x="1331640" y="1"/>
            <a:ext cx="5976664" cy="232371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2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  <a:p>
            <a:pPr algn="ctr"/>
            <a:endParaRPr lang="ru-RU" sz="2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algn="ctr"/>
            <a:r>
              <a:rPr lang="ru-RU" sz="35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7030A0"/>
                </a:solidFill>
                <a:effectLst/>
                <a:highlight>
                  <a:srgbClr val="FFFF00"/>
                </a:highlight>
              </a:rPr>
              <a:t>КОНТРОЛЬ </a:t>
            </a:r>
          </a:p>
          <a:p>
            <a:pPr algn="ctr"/>
            <a:r>
              <a:rPr lang="ru-RU" sz="35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7030A0"/>
                </a:solidFill>
                <a:effectLst/>
                <a:highlight>
                  <a:srgbClr val="FFFF00"/>
                </a:highlight>
              </a:rPr>
              <a:t>за деятельностью опекунов и попечителей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B7B9D0-DE1D-4506-A51C-2D9E2D87A357}"/>
              </a:ext>
            </a:extLst>
          </p:cNvPr>
          <p:cNvSpPr txBox="1"/>
          <p:nvPr/>
        </p:nvSpPr>
        <p:spPr>
          <a:xfrm>
            <a:off x="827584" y="2086606"/>
            <a:ext cx="72728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</a:t>
            </a:r>
          </a:p>
          <a:p>
            <a:pPr algn="ctr"/>
            <a:r>
              <a:rPr lang="ru-RU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органами опеки и попечительства </a:t>
            </a:r>
          </a:p>
          <a:p>
            <a:pPr algn="ctr"/>
            <a:r>
              <a:rPr lang="ru-RU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месту жительства подопечных</a:t>
            </a:r>
          </a:p>
        </p:txBody>
      </p:sp>
      <p:sp>
        <p:nvSpPr>
          <p:cNvPr id="6" name="Стрелка: вправо 5">
            <a:extLst>
              <a:ext uri="{FF2B5EF4-FFF2-40B4-BE49-F238E27FC236}">
                <a16:creationId xmlns:a16="http://schemas.microsoft.com/office/drawing/2014/main" id="{2E19F475-A350-4B53-AA3E-31D3C8F91977}"/>
              </a:ext>
            </a:extLst>
          </p:cNvPr>
          <p:cNvSpPr/>
          <p:nvPr/>
        </p:nvSpPr>
        <p:spPr>
          <a:xfrm>
            <a:off x="899592" y="4221088"/>
            <a:ext cx="6192688" cy="2520280"/>
          </a:xfrm>
          <a:prstGeom prst="rightArrow">
            <a:avLst>
              <a:gd name="adj1" fmla="val 10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Органы опеки и попечительства обязаны проводить </a:t>
            </a:r>
          </a:p>
          <a:p>
            <a:pPr algn="ctr"/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контрольные обследования условий жизни подопечных </a:t>
            </a:r>
          </a:p>
          <a:p>
            <a:pPr algn="ctr"/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реже двух раз в год</a:t>
            </a:r>
          </a:p>
        </p:txBody>
      </p:sp>
    </p:spTree>
    <p:extLst>
      <p:ext uri="{BB962C8B-B14F-4D97-AF65-F5344CB8AC3E}">
        <p14:creationId xmlns:p14="http://schemas.microsoft.com/office/powerpoint/2010/main" val="360260647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F7D1A43-39A7-4E7F-B97E-5C0D85D8E513}"/>
              </a:ext>
            </a:extLst>
          </p:cNvPr>
          <p:cNvSpPr txBox="1"/>
          <p:nvPr/>
        </p:nvSpPr>
        <p:spPr>
          <a:xfrm>
            <a:off x="935596" y="764704"/>
            <a:ext cx="727280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Так как за органами опеки и попечительства закреплена обязанность по контролю условий жизни опекаемых, представители  органа опеки и попечительства могут выезжать на проверку выполнения опекуном возложенных обязанностей без предупреждения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B9DD48-8EE4-4DF9-A98F-02DF8C2305FB}"/>
              </a:ext>
            </a:extLst>
          </p:cNvPr>
          <p:cNvSpPr txBox="1"/>
          <p:nvPr/>
        </p:nvSpPr>
        <p:spPr>
          <a:xfrm>
            <a:off x="2924282" y="2905199"/>
            <a:ext cx="525658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Важными условиями прохождения проверки являются чистота в доме, состояние здоровья подопечного, наличие продуктов питания, лекарственных средств и средств гигиены, предметов одежды и обуви по сезону, спального места и иных необходимостей в каждом отдельном случае.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1FF925-5932-40AD-AF75-52D700CC160F}"/>
              </a:ext>
            </a:extLst>
          </p:cNvPr>
          <p:cNvSpPr txBox="1"/>
          <p:nvPr/>
        </p:nvSpPr>
        <p:spPr>
          <a:xfrm>
            <a:off x="755576" y="5445224"/>
            <a:ext cx="6120680" cy="1015663"/>
          </a:xfrm>
          <a:custGeom>
            <a:avLst/>
            <a:gdLst>
              <a:gd name="connsiteX0" fmla="*/ 0 w 6120680"/>
              <a:gd name="connsiteY0" fmla="*/ 0 h 1015663"/>
              <a:gd name="connsiteX1" fmla="*/ 617632 w 6120680"/>
              <a:gd name="connsiteY1" fmla="*/ 0 h 1015663"/>
              <a:gd name="connsiteX2" fmla="*/ 1174058 w 6120680"/>
              <a:gd name="connsiteY2" fmla="*/ 0 h 1015663"/>
              <a:gd name="connsiteX3" fmla="*/ 1852897 w 6120680"/>
              <a:gd name="connsiteY3" fmla="*/ 0 h 1015663"/>
              <a:gd name="connsiteX4" fmla="*/ 2409322 w 6120680"/>
              <a:gd name="connsiteY4" fmla="*/ 0 h 1015663"/>
              <a:gd name="connsiteX5" fmla="*/ 3088161 w 6120680"/>
              <a:gd name="connsiteY5" fmla="*/ 0 h 1015663"/>
              <a:gd name="connsiteX6" fmla="*/ 3460966 w 6120680"/>
              <a:gd name="connsiteY6" fmla="*/ 0 h 1015663"/>
              <a:gd name="connsiteX7" fmla="*/ 4078599 w 6120680"/>
              <a:gd name="connsiteY7" fmla="*/ 0 h 1015663"/>
              <a:gd name="connsiteX8" fmla="*/ 4451404 w 6120680"/>
              <a:gd name="connsiteY8" fmla="*/ 0 h 1015663"/>
              <a:gd name="connsiteX9" fmla="*/ 5007829 w 6120680"/>
              <a:gd name="connsiteY9" fmla="*/ 0 h 1015663"/>
              <a:gd name="connsiteX10" fmla="*/ 5380634 w 6120680"/>
              <a:gd name="connsiteY10" fmla="*/ 0 h 1015663"/>
              <a:gd name="connsiteX11" fmla="*/ 6120680 w 6120680"/>
              <a:gd name="connsiteY11" fmla="*/ 0 h 1015663"/>
              <a:gd name="connsiteX12" fmla="*/ 6120680 w 6120680"/>
              <a:gd name="connsiteY12" fmla="*/ 528145 h 1015663"/>
              <a:gd name="connsiteX13" fmla="*/ 6120680 w 6120680"/>
              <a:gd name="connsiteY13" fmla="*/ 1015663 h 1015663"/>
              <a:gd name="connsiteX14" fmla="*/ 5686668 w 6120680"/>
              <a:gd name="connsiteY14" fmla="*/ 1015663 h 1015663"/>
              <a:gd name="connsiteX15" fmla="*/ 5130243 w 6120680"/>
              <a:gd name="connsiteY15" fmla="*/ 1015663 h 1015663"/>
              <a:gd name="connsiteX16" fmla="*/ 4635024 w 6120680"/>
              <a:gd name="connsiteY16" fmla="*/ 1015663 h 1015663"/>
              <a:gd name="connsiteX17" fmla="*/ 4017392 w 6120680"/>
              <a:gd name="connsiteY17" fmla="*/ 1015663 h 1015663"/>
              <a:gd name="connsiteX18" fmla="*/ 3522173 w 6120680"/>
              <a:gd name="connsiteY18" fmla="*/ 1015663 h 1015663"/>
              <a:gd name="connsiteX19" fmla="*/ 3026954 w 6120680"/>
              <a:gd name="connsiteY19" fmla="*/ 1015663 h 1015663"/>
              <a:gd name="connsiteX20" fmla="*/ 2531736 w 6120680"/>
              <a:gd name="connsiteY20" fmla="*/ 1015663 h 1015663"/>
              <a:gd name="connsiteX21" fmla="*/ 1914104 w 6120680"/>
              <a:gd name="connsiteY21" fmla="*/ 1015663 h 1015663"/>
              <a:gd name="connsiteX22" fmla="*/ 1235265 w 6120680"/>
              <a:gd name="connsiteY22" fmla="*/ 1015663 h 1015663"/>
              <a:gd name="connsiteX23" fmla="*/ 617632 w 6120680"/>
              <a:gd name="connsiteY23" fmla="*/ 1015663 h 1015663"/>
              <a:gd name="connsiteX24" fmla="*/ 0 w 6120680"/>
              <a:gd name="connsiteY24" fmla="*/ 1015663 h 1015663"/>
              <a:gd name="connsiteX25" fmla="*/ 0 w 6120680"/>
              <a:gd name="connsiteY25" fmla="*/ 497675 h 1015663"/>
              <a:gd name="connsiteX26" fmla="*/ 0 w 6120680"/>
              <a:gd name="connsiteY26" fmla="*/ 0 h 1015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6120680" h="1015663" extrusionOk="0">
                <a:moveTo>
                  <a:pt x="0" y="0"/>
                </a:moveTo>
                <a:cubicBezTo>
                  <a:pt x="126593" y="-38485"/>
                  <a:pt x="428483" y="52331"/>
                  <a:pt x="617632" y="0"/>
                </a:cubicBezTo>
                <a:cubicBezTo>
                  <a:pt x="806781" y="-52331"/>
                  <a:pt x="950412" y="32815"/>
                  <a:pt x="1174058" y="0"/>
                </a:cubicBezTo>
                <a:cubicBezTo>
                  <a:pt x="1397704" y="-32815"/>
                  <a:pt x="1554652" y="76540"/>
                  <a:pt x="1852897" y="0"/>
                </a:cubicBezTo>
                <a:cubicBezTo>
                  <a:pt x="2151142" y="-76540"/>
                  <a:pt x="2271217" y="44490"/>
                  <a:pt x="2409322" y="0"/>
                </a:cubicBezTo>
                <a:cubicBezTo>
                  <a:pt x="2547428" y="-44490"/>
                  <a:pt x="2910691" y="2347"/>
                  <a:pt x="3088161" y="0"/>
                </a:cubicBezTo>
                <a:cubicBezTo>
                  <a:pt x="3265631" y="-2347"/>
                  <a:pt x="3305503" y="30575"/>
                  <a:pt x="3460966" y="0"/>
                </a:cubicBezTo>
                <a:cubicBezTo>
                  <a:pt x="3616429" y="-30575"/>
                  <a:pt x="3796517" y="49384"/>
                  <a:pt x="4078599" y="0"/>
                </a:cubicBezTo>
                <a:cubicBezTo>
                  <a:pt x="4360681" y="-49384"/>
                  <a:pt x="4277634" y="10869"/>
                  <a:pt x="4451404" y="0"/>
                </a:cubicBezTo>
                <a:cubicBezTo>
                  <a:pt x="4625174" y="-10869"/>
                  <a:pt x="4841846" y="28341"/>
                  <a:pt x="5007829" y="0"/>
                </a:cubicBezTo>
                <a:cubicBezTo>
                  <a:pt x="5173812" y="-28341"/>
                  <a:pt x="5200268" y="3299"/>
                  <a:pt x="5380634" y="0"/>
                </a:cubicBezTo>
                <a:cubicBezTo>
                  <a:pt x="5561000" y="-3299"/>
                  <a:pt x="5770308" y="17590"/>
                  <a:pt x="6120680" y="0"/>
                </a:cubicBezTo>
                <a:cubicBezTo>
                  <a:pt x="6175969" y="150585"/>
                  <a:pt x="6091145" y="374618"/>
                  <a:pt x="6120680" y="528145"/>
                </a:cubicBezTo>
                <a:cubicBezTo>
                  <a:pt x="6150215" y="681672"/>
                  <a:pt x="6105192" y="849306"/>
                  <a:pt x="6120680" y="1015663"/>
                </a:cubicBezTo>
                <a:cubicBezTo>
                  <a:pt x="5953280" y="1022946"/>
                  <a:pt x="5818040" y="1002078"/>
                  <a:pt x="5686668" y="1015663"/>
                </a:cubicBezTo>
                <a:cubicBezTo>
                  <a:pt x="5555296" y="1029248"/>
                  <a:pt x="5334222" y="993583"/>
                  <a:pt x="5130243" y="1015663"/>
                </a:cubicBezTo>
                <a:cubicBezTo>
                  <a:pt x="4926265" y="1037743"/>
                  <a:pt x="4755613" y="1000542"/>
                  <a:pt x="4635024" y="1015663"/>
                </a:cubicBezTo>
                <a:cubicBezTo>
                  <a:pt x="4514435" y="1030784"/>
                  <a:pt x="4147555" y="1005184"/>
                  <a:pt x="4017392" y="1015663"/>
                </a:cubicBezTo>
                <a:cubicBezTo>
                  <a:pt x="3887229" y="1026142"/>
                  <a:pt x="3643756" y="978733"/>
                  <a:pt x="3522173" y="1015663"/>
                </a:cubicBezTo>
                <a:cubicBezTo>
                  <a:pt x="3400590" y="1052593"/>
                  <a:pt x="3224182" y="980274"/>
                  <a:pt x="3026954" y="1015663"/>
                </a:cubicBezTo>
                <a:cubicBezTo>
                  <a:pt x="2829726" y="1051052"/>
                  <a:pt x="2654497" y="972077"/>
                  <a:pt x="2531736" y="1015663"/>
                </a:cubicBezTo>
                <a:cubicBezTo>
                  <a:pt x="2408975" y="1059249"/>
                  <a:pt x="2083676" y="995108"/>
                  <a:pt x="1914104" y="1015663"/>
                </a:cubicBezTo>
                <a:cubicBezTo>
                  <a:pt x="1744532" y="1036218"/>
                  <a:pt x="1560758" y="972332"/>
                  <a:pt x="1235265" y="1015663"/>
                </a:cubicBezTo>
                <a:cubicBezTo>
                  <a:pt x="909772" y="1058994"/>
                  <a:pt x="807966" y="993727"/>
                  <a:pt x="617632" y="1015663"/>
                </a:cubicBezTo>
                <a:cubicBezTo>
                  <a:pt x="427298" y="1037599"/>
                  <a:pt x="139481" y="968332"/>
                  <a:pt x="0" y="1015663"/>
                </a:cubicBezTo>
                <a:cubicBezTo>
                  <a:pt x="-54048" y="802241"/>
                  <a:pt x="3737" y="678101"/>
                  <a:pt x="0" y="497675"/>
                </a:cubicBezTo>
                <a:cubicBezTo>
                  <a:pt x="-3737" y="317249"/>
                  <a:pt x="6706" y="223786"/>
                  <a:pt x="0" y="0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xmlns="" sd="101358614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	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 время проверки сотрудники могут запрашивать документы, чеки на произведенные расходы для подопечного !</a:t>
            </a:r>
          </a:p>
        </p:txBody>
      </p:sp>
    </p:spTree>
    <p:extLst>
      <p:ext uri="{BB962C8B-B14F-4D97-AF65-F5344CB8AC3E}">
        <p14:creationId xmlns:p14="http://schemas.microsoft.com/office/powerpoint/2010/main" val="276036192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A1EE252-4CCD-4319-BB28-94CD9B41DCA4}"/>
              </a:ext>
            </a:extLst>
          </p:cNvPr>
          <p:cNvSpPr/>
          <p:nvPr/>
        </p:nvSpPr>
        <p:spPr>
          <a:xfrm>
            <a:off x="179512" y="188640"/>
            <a:ext cx="7560840" cy="288032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обнаружении недобросовестного отношения опекуна, попечителя к имуществу подопечного (порча его, хранение в ненадлежащем виде, расходование не по назначению и др.) органы опеки и попечительства составляют об этом акт и предъявляют требования к опекуну, попечителю о </a:t>
            </a:r>
            <a:r>
              <a:rPr lang="ru-RU" sz="25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возмещении</a:t>
            </a:r>
            <a:r>
              <a:rPr lang="ru-RU" sz="25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ущерба, причиненного подопечному</a:t>
            </a: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38B29C8D-DDFD-49DE-8FE1-7D2BEEB2E672}"/>
              </a:ext>
            </a:extLst>
          </p:cNvPr>
          <p:cNvSpPr/>
          <p:nvPr/>
        </p:nvSpPr>
        <p:spPr>
          <a:xfrm>
            <a:off x="1187624" y="3284984"/>
            <a:ext cx="7848872" cy="33843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При установлении факта использования опекуном, попечителем имущества подопечных в личных интересах (использование опеки в корыстных целях) органы опеки и попечительства отстраняют опекуна, попечителя от опекунских обязанностей и передают материал прокурору.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Одновременно принимаются меры 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возмещению ущерба</a:t>
            </a:r>
          </a:p>
        </p:txBody>
      </p:sp>
    </p:spTree>
    <p:extLst>
      <p:ext uri="{BB962C8B-B14F-4D97-AF65-F5344CB8AC3E}">
        <p14:creationId xmlns:p14="http://schemas.microsoft.com/office/powerpoint/2010/main" val="16951775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трелка: вправо с вырезом 3">
            <a:extLst>
              <a:ext uri="{FF2B5EF4-FFF2-40B4-BE49-F238E27FC236}">
                <a16:creationId xmlns:a16="http://schemas.microsoft.com/office/drawing/2014/main" id="{E857EA38-6206-49F8-A42A-FE890503CDF6}"/>
              </a:ext>
            </a:extLst>
          </p:cNvPr>
          <p:cNvSpPr/>
          <p:nvPr/>
        </p:nvSpPr>
        <p:spPr>
          <a:xfrm rot="635005">
            <a:off x="191347" y="702687"/>
            <a:ext cx="5133591" cy="2363887"/>
          </a:xfrm>
          <a:prstGeom prst="notch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Обжалование действий </a:t>
            </a:r>
          </a:p>
          <a:p>
            <a:pPr algn="ctr"/>
            <a:r>
              <a:rPr lang="ru-RU" sz="25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опекунов, попечителей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EECB50-F4C2-401C-A72A-1C4241B8EAD6}"/>
              </a:ext>
            </a:extLst>
          </p:cNvPr>
          <p:cNvSpPr txBox="1"/>
          <p:nvPr/>
        </p:nvSpPr>
        <p:spPr>
          <a:xfrm>
            <a:off x="2555776" y="3427210"/>
            <a:ext cx="5832648" cy="2400657"/>
          </a:xfrm>
          <a:prstGeom prst="rect">
            <a:avLst/>
          </a:prstGeom>
          <a:noFill/>
          <a:ln w="762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Действия опекунов, попечителей могут быть обжалованы любым лицом, </a:t>
            </a:r>
          </a:p>
          <a:p>
            <a:pPr algn="ctr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 и подопечным, </a:t>
            </a:r>
          </a:p>
          <a:p>
            <a:pPr algn="ctr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органы опеки и попечительства по месту жительства подопечного, </a:t>
            </a:r>
          </a:p>
          <a:p>
            <a:pPr algn="ctr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лицом, достигшим 14 лет – в суд</a:t>
            </a:r>
          </a:p>
        </p:txBody>
      </p:sp>
    </p:spTree>
    <p:extLst>
      <p:ext uri="{BB962C8B-B14F-4D97-AF65-F5344CB8AC3E}">
        <p14:creationId xmlns:p14="http://schemas.microsoft.com/office/powerpoint/2010/main" val="405266955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AD3361A-BD67-494F-98F9-EDAD246849C3}"/>
              </a:ext>
            </a:extLst>
          </p:cNvPr>
          <p:cNvSpPr txBox="1"/>
          <p:nvPr/>
        </p:nvSpPr>
        <p:spPr>
          <a:xfrm>
            <a:off x="611560" y="980728"/>
            <a:ext cx="8064896" cy="5632311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Органы опеки и попечительства и органы, осуществляющие функции по опеке и попечительству, для выполнения возложенных на них обязанностей имеют право: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физических и юридических лиц представления необходимых документов и справок;</a:t>
            </a:r>
          </a:p>
          <a:p>
            <a:pPr marL="285750" indent="-285750">
              <a:buFontTx/>
              <a:buChar char="-"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производить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обследование и опрос лиц в целях получения необходимых сведений для решения вопросов опеки и попечительства;</a:t>
            </a:r>
          </a:p>
          <a:p>
            <a:pPr marL="285750" indent="-285750">
              <a:buFontTx/>
              <a:buChar char="-"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вызывать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беседы и объяснений опекунов, попечителей и других граждан по вопросам, связанных с защитой прав опекаемых и подопечных;</a:t>
            </a:r>
          </a:p>
          <a:p>
            <a:pPr marL="285750" indent="-285750">
              <a:buFontTx/>
              <a:buChar char="-"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выдавать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заинтересованным физическим и юридическим лицам в пределах своей компетенции справки и заключения, касающиеся вопросов опеки и попечительства</a:t>
            </a:r>
          </a:p>
        </p:txBody>
      </p:sp>
    </p:spTree>
    <p:extLst>
      <p:ext uri="{BB962C8B-B14F-4D97-AF65-F5344CB8AC3E}">
        <p14:creationId xmlns:p14="http://schemas.microsoft.com/office/powerpoint/2010/main" val="357991303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>
            <a:extLst>
              <a:ext uri="{FF2B5EF4-FFF2-40B4-BE49-F238E27FC236}">
                <a16:creationId xmlns:a16="http://schemas.microsoft.com/office/drawing/2014/main" id="{A066BBD1-CCE5-41A4-ADC7-644FF62678C4}"/>
              </a:ext>
            </a:extLst>
          </p:cNvPr>
          <p:cNvSpPr/>
          <p:nvPr/>
        </p:nvSpPr>
        <p:spPr>
          <a:xfrm>
            <a:off x="2123728" y="1340768"/>
            <a:ext cx="6098976" cy="5256584"/>
          </a:xfrm>
          <a:custGeom>
            <a:avLst/>
            <a:gdLst>
              <a:gd name="connsiteX0" fmla="*/ 0 w 6098976"/>
              <a:gd name="connsiteY0" fmla="*/ 2628292 h 5256584"/>
              <a:gd name="connsiteX1" fmla="*/ 3049488 w 6098976"/>
              <a:gd name="connsiteY1" fmla="*/ 0 h 5256584"/>
              <a:gd name="connsiteX2" fmla="*/ 6098976 w 6098976"/>
              <a:gd name="connsiteY2" fmla="*/ 2628292 h 5256584"/>
              <a:gd name="connsiteX3" fmla="*/ 3049488 w 6098976"/>
              <a:gd name="connsiteY3" fmla="*/ 5256584 h 5256584"/>
              <a:gd name="connsiteX4" fmla="*/ 0 w 6098976"/>
              <a:gd name="connsiteY4" fmla="*/ 2628292 h 5256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8976" h="5256584" fill="none" extrusionOk="0">
                <a:moveTo>
                  <a:pt x="0" y="2628292"/>
                </a:moveTo>
                <a:cubicBezTo>
                  <a:pt x="61184" y="1183984"/>
                  <a:pt x="1452227" y="-178891"/>
                  <a:pt x="3049488" y="0"/>
                </a:cubicBezTo>
                <a:cubicBezTo>
                  <a:pt x="4702098" y="-4835"/>
                  <a:pt x="5907985" y="1356542"/>
                  <a:pt x="6098976" y="2628292"/>
                </a:cubicBezTo>
                <a:cubicBezTo>
                  <a:pt x="6071926" y="3821898"/>
                  <a:pt x="4650638" y="5371981"/>
                  <a:pt x="3049488" y="5256584"/>
                </a:cubicBezTo>
                <a:cubicBezTo>
                  <a:pt x="1612467" y="5394957"/>
                  <a:pt x="138014" y="4113042"/>
                  <a:pt x="0" y="2628292"/>
                </a:cubicBezTo>
                <a:close/>
              </a:path>
              <a:path w="6098976" h="5256584" stroke="0" extrusionOk="0">
                <a:moveTo>
                  <a:pt x="0" y="2628292"/>
                </a:moveTo>
                <a:cubicBezTo>
                  <a:pt x="-190678" y="1059112"/>
                  <a:pt x="1143352" y="83301"/>
                  <a:pt x="3049488" y="0"/>
                </a:cubicBezTo>
                <a:cubicBezTo>
                  <a:pt x="4887879" y="32464"/>
                  <a:pt x="6007597" y="1179632"/>
                  <a:pt x="6098976" y="2628292"/>
                </a:cubicBezTo>
                <a:cubicBezTo>
                  <a:pt x="5875742" y="4297859"/>
                  <a:pt x="4716547" y="5351249"/>
                  <a:pt x="3049488" y="5256584"/>
                </a:cubicBezTo>
                <a:cubicBezTo>
                  <a:pt x="1127656" y="5126563"/>
                  <a:pt x="156783" y="4154770"/>
                  <a:pt x="0" y="2628292"/>
                </a:cubicBezTo>
                <a:close/>
              </a:path>
            </a:pathLst>
          </a:custGeom>
          <a:solidFill>
            <a:srgbClr val="FFFF00"/>
          </a:solidFill>
          <a:ln>
            <a:noFill/>
            <a:prstDash val="sysDash"/>
            <a:extLst>
              <a:ext uri="{C807C97D-BFC1-408E-A445-0C87EB9F89A2}">
                <ask:lineSketchStyleProps xmlns:ask="http://schemas.microsoft.com/office/drawing/2018/sketchyshapes" xmlns="" sd="1219033472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ln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5400000" scaled="1"/>
                  </a:gra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ОСВОБОЖДЕНИЕ ОПЕКУНОВ, ПОПЕЧИТЕЛЕЙ ОТ ВЫПОЛНЕНИЯ ИМИ СВОИХ ОБЯЗАННОСТЕЙ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Рисунок 4" descr="Восклицательный знак со сплошной заливкой">
            <a:extLst>
              <a:ext uri="{FF2B5EF4-FFF2-40B4-BE49-F238E27FC236}">
                <a16:creationId xmlns:a16="http://schemas.microsoft.com/office/drawing/2014/main" id="{1E97D76A-07F5-460D-A590-44152292AA3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251520" y="1196752"/>
            <a:ext cx="1907928" cy="187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49198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7EC5CA6-1AF5-4861-940A-5165BC2395DA}"/>
              </a:ext>
            </a:extLst>
          </p:cNvPr>
          <p:cNvSpPr txBox="1"/>
          <p:nvPr/>
        </p:nvSpPr>
        <p:spPr>
          <a:xfrm>
            <a:off x="395536" y="188640"/>
            <a:ext cx="8928992" cy="66633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 опеки и попечительства освобождает опекунов, попечителей от выполнения ими своих обязанностей:</a:t>
            </a:r>
          </a:p>
          <a:p>
            <a:pPr marL="342900" indent="-342900">
              <a:buFontTx/>
              <a:buChar char="-"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признания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опекунов, попечителей недееспособными 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ограниченно дееспособными;</a:t>
            </a:r>
          </a:p>
          <a:p>
            <a:pPr marL="342900" indent="-342900">
              <a:buFontTx/>
              <a:buChar char="-"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возникновении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заболеваний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включенных в перечень 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заболеваний при которых невозможно осуществление возложенных обязанностей;</a:t>
            </a:r>
          </a:p>
          <a:p>
            <a:pPr marL="342900" indent="-342900">
              <a:buFontTx/>
              <a:buChar char="-"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помещении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совершеннолетних подопечных в 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социальные пансионаты, в том числе детские, для постоянного проживания, а также в учреждения, исполняющие наказание и иные меры уголовной ответственности, психиатрический стационар (при помещении на принудительное лечение в соответствии с Уголовным кодексом Республики Беларусь), иные учреждения;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их личной просьбе,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органы опеки и попечительства признают, что эта просьба вызвана уважительными причинами (заболевание опекуна или попечителя, изменение состава семьи, материальных условий, отсутствие контакта с подопечным, переезд на постоянное место жительства в другую местность и т.п.)</a:t>
            </a:r>
          </a:p>
          <a:p>
            <a:pPr marL="342900" indent="-342900">
              <a:buFontTx/>
              <a:buChar char="-"/>
            </a:pPr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8805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07E866-0BD3-4DE9-AF03-A01D0C471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09600"/>
            <a:ext cx="7922840" cy="1320800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r>
              <a:rPr lang="ru-RU" sz="2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ПОПЕЧИТЕЛЬСТВО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устанавливается  над гражданами, ограниченными судом в дееспособности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570FA2-2F9E-465B-B5D3-EDE592EA77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3528" y="2160589"/>
            <a:ext cx="5400600" cy="3880772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pPr marL="0" indent="0">
              <a:buNone/>
            </a:pP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быть ограничен в дееспособности судом:</a:t>
            </a:r>
          </a:p>
          <a:p>
            <a:pPr>
              <a:buClrTx/>
              <a:buFont typeface="Wingdings" panose="05000000000000000000" pitchFamily="2" charset="2"/>
              <a:buChar char="q"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гражданин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который вследствие злоупотребления спиртными напитками, наркотическими средствами, психотропными веществами, их аналогами, ставит свою семью в тяжелое материальное положение:</a:t>
            </a:r>
          </a:p>
          <a:p>
            <a:pPr marL="0" indent="0">
              <a:buClrTx/>
              <a:buNone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Tx/>
              <a:buFont typeface="Wingdings" panose="05000000000000000000" pitchFamily="2" charset="2"/>
              <a:buChar char="q"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гражданин,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у которого вследствие психического расстройства (заболевания) ограниченна способность понимать значение своих действий или руководить ими.</a:t>
            </a:r>
          </a:p>
        </p:txBody>
      </p:sp>
      <p:sp>
        <p:nvSpPr>
          <p:cNvPr id="5" name="Стрелка: вниз 4">
            <a:extLst>
              <a:ext uri="{FF2B5EF4-FFF2-40B4-BE49-F238E27FC236}">
                <a16:creationId xmlns:a16="http://schemas.microsoft.com/office/drawing/2014/main" id="{8AB8BDD8-4849-4D77-8EF1-39E2DCFF7349}"/>
              </a:ext>
            </a:extLst>
          </p:cNvPr>
          <p:cNvSpPr/>
          <p:nvPr/>
        </p:nvSpPr>
        <p:spPr>
          <a:xfrm rot="5400000">
            <a:off x="5246041" y="2322914"/>
            <a:ext cx="3692478" cy="3744416"/>
          </a:xfrm>
          <a:prstGeom prst="downArrow">
            <a:avLst>
              <a:gd name="adj1" fmla="val 50000"/>
              <a:gd name="adj2" fmla="val 52073"/>
            </a:avLst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5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Важно!</a:t>
            </a:r>
          </a:p>
          <a:p>
            <a:pPr algn="ctr"/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гражданин может быть ограничен в дееспособности исключительно судом в порядке, установленным гражданским процессуальным законодательством </a:t>
            </a:r>
          </a:p>
          <a:p>
            <a:pPr algn="ctr"/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 решению суда)</a:t>
            </a:r>
          </a:p>
        </p:txBody>
      </p:sp>
    </p:spTree>
    <p:extLst>
      <p:ext uri="{BB962C8B-B14F-4D97-AF65-F5344CB8AC3E}">
        <p14:creationId xmlns:p14="http://schemas.microsoft.com/office/powerpoint/2010/main" val="382671149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>
            <a:extLst>
              <a:ext uri="{FF2B5EF4-FFF2-40B4-BE49-F238E27FC236}">
                <a16:creationId xmlns:a16="http://schemas.microsoft.com/office/drawing/2014/main" id="{A066BBD1-CCE5-41A4-ADC7-644FF62678C4}"/>
              </a:ext>
            </a:extLst>
          </p:cNvPr>
          <p:cNvSpPr/>
          <p:nvPr/>
        </p:nvSpPr>
        <p:spPr>
          <a:xfrm>
            <a:off x="2123728" y="1340768"/>
            <a:ext cx="6098976" cy="5256584"/>
          </a:xfrm>
          <a:custGeom>
            <a:avLst/>
            <a:gdLst>
              <a:gd name="connsiteX0" fmla="*/ 0 w 6098976"/>
              <a:gd name="connsiteY0" fmla="*/ 2628292 h 5256584"/>
              <a:gd name="connsiteX1" fmla="*/ 3049488 w 6098976"/>
              <a:gd name="connsiteY1" fmla="*/ 0 h 5256584"/>
              <a:gd name="connsiteX2" fmla="*/ 6098976 w 6098976"/>
              <a:gd name="connsiteY2" fmla="*/ 2628292 h 5256584"/>
              <a:gd name="connsiteX3" fmla="*/ 3049488 w 6098976"/>
              <a:gd name="connsiteY3" fmla="*/ 5256584 h 5256584"/>
              <a:gd name="connsiteX4" fmla="*/ 0 w 6098976"/>
              <a:gd name="connsiteY4" fmla="*/ 2628292 h 5256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8976" h="5256584" fill="none" extrusionOk="0">
                <a:moveTo>
                  <a:pt x="0" y="2628292"/>
                </a:moveTo>
                <a:cubicBezTo>
                  <a:pt x="61184" y="1183984"/>
                  <a:pt x="1452227" y="-178891"/>
                  <a:pt x="3049488" y="0"/>
                </a:cubicBezTo>
                <a:cubicBezTo>
                  <a:pt x="4702098" y="-4835"/>
                  <a:pt x="5907985" y="1356542"/>
                  <a:pt x="6098976" y="2628292"/>
                </a:cubicBezTo>
                <a:cubicBezTo>
                  <a:pt x="6071926" y="3821898"/>
                  <a:pt x="4650638" y="5371981"/>
                  <a:pt x="3049488" y="5256584"/>
                </a:cubicBezTo>
                <a:cubicBezTo>
                  <a:pt x="1612467" y="5394957"/>
                  <a:pt x="138014" y="4113042"/>
                  <a:pt x="0" y="2628292"/>
                </a:cubicBezTo>
                <a:close/>
              </a:path>
              <a:path w="6098976" h="5256584" stroke="0" extrusionOk="0">
                <a:moveTo>
                  <a:pt x="0" y="2628292"/>
                </a:moveTo>
                <a:cubicBezTo>
                  <a:pt x="-190678" y="1059112"/>
                  <a:pt x="1143352" y="83301"/>
                  <a:pt x="3049488" y="0"/>
                </a:cubicBezTo>
                <a:cubicBezTo>
                  <a:pt x="4887879" y="32464"/>
                  <a:pt x="6007597" y="1179632"/>
                  <a:pt x="6098976" y="2628292"/>
                </a:cubicBezTo>
                <a:cubicBezTo>
                  <a:pt x="5875742" y="4297859"/>
                  <a:pt x="4716547" y="5351249"/>
                  <a:pt x="3049488" y="5256584"/>
                </a:cubicBezTo>
                <a:cubicBezTo>
                  <a:pt x="1127656" y="5126563"/>
                  <a:pt x="156783" y="4154770"/>
                  <a:pt x="0" y="2628292"/>
                </a:cubicBezTo>
                <a:close/>
              </a:path>
            </a:pathLst>
          </a:custGeom>
          <a:solidFill>
            <a:srgbClr val="FFFF00"/>
          </a:solidFill>
          <a:ln>
            <a:noFill/>
            <a:prstDash val="sysDash"/>
            <a:extLst>
              <a:ext uri="{C807C97D-BFC1-408E-A445-0C87EB9F89A2}">
                <ask:lineSketchStyleProps xmlns:ask="http://schemas.microsoft.com/office/drawing/2018/sketchyshapes" xmlns="" sd="1219033472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ln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5400000" scaled="1"/>
                  </a:gra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ОТСТРАНЕНИЕ ОПЕКУНОВ,</a:t>
            </a:r>
          </a:p>
          <a:p>
            <a:pPr algn="ctr"/>
            <a:r>
              <a:rPr lang="ru-RU" sz="3600" b="1" dirty="0">
                <a:ln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5400000" scaled="1"/>
                  </a:gra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ПОПЕЧИТЕЛЕЙ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Рисунок 4" descr="Восклицательный знак со сплошной заливкой">
            <a:extLst>
              <a:ext uri="{FF2B5EF4-FFF2-40B4-BE49-F238E27FC236}">
                <a16:creationId xmlns:a16="http://schemas.microsoft.com/office/drawing/2014/main" id="{1E97D76A-07F5-460D-A590-44152292AA3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251520" y="1196752"/>
            <a:ext cx="1907928" cy="187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18273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7EC5CA6-1AF5-4861-940A-5165BC2395DA}"/>
              </a:ext>
            </a:extLst>
          </p:cNvPr>
          <p:cNvSpPr txBox="1"/>
          <p:nvPr/>
        </p:nvSpPr>
        <p:spPr>
          <a:xfrm>
            <a:off x="231791" y="497428"/>
            <a:ext cx="8928992" cy="5863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 опеки и попечительства освобождает опекунов, попечителей от выполнения возложенных обязанностей:</a:t>
            </a:r>
          </a:p>
          <a:p>
            <a:endParaRPr lang="ru-RU" sz="25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ctr">
              <a:buFontTx/>
              <a:buChar char="-"/>
            </a:pPr>
            <a:r>
              <a:rPr lang="ru-RU" sz="25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ненадлежащего выполнения опекуном или попечителем возложенных на него обязанностей;</a:t>
            </a:r>
          </a:p>
          <a:p>
            <a:pPr marL="342900" indent="-342900" algn="ctr">
              <a:buFontTx/>
              <a:buChar char="-"/>
            </a:pPr>
            <a:endParaRPr lang="ru-RU" sz="25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ctr">
              <a:buFontTx/>
              <a:buChar char="-"/>
            </a:pPr>
            <a:r>
              <a:rPr lang="ru-RU" sz="25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лишения опекуна, попечителя родительских прав;</a:t>
            </a:r>
          </a:p>
          <a:p>
            <a:pPr marL="342900" indent="-342900" algn="ctr">
              <a:buFontTx/>
              <a:buChar char="-"/>
            </a:pPr>
            <a:endParaRPr lang="ru-RU" sz="25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ctr">
              <a:buFontTx/>
              <a:buChar char="-"/>
            </a:pPr>
            <a:r>
              <a:rPr lang="ru-RU" sz="25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признания детей опекуна, попечителя нуждающимися в государственной защите;</a:t>
            </a:r>
          </a:p>
          <a:p>
            <a:pPr marL="342900" indent="-342900" algn="ctr">
              <a:buFontTx/>
              <a:buChar char="-"/>
            </a:pPr>
            <a:endParaRPr lang="ru-RU" sz="25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ctr">
              <a:buFontTx/>
              <a:buChar char="-"/>
            </a:pPr>
            <a:r>
              <a:rPr lang="ru-RU" sz="25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совершение опекуном, попечителем умышленного преступления, установленного вступившим в законную силу приговором суда.</a:t>
            </a:r>
          </a:p>
          <a:p>
            <a:pPr marL="342900" indent="-342900">
              <a:buFontTx/>
              <a:buChar char="-"/>
            </a:pPr>
            <a:endParaRPr lang="ru-RU" sz="25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66692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трелка: вниз 2">
            <a:extLst>
              <a:ext uri="{FF2B5EF4-FFF2-40B4-BE49-F238E27FC236}">
                <a16:creationId xmlns:a16="http://schemas.microsoft.com/office/drawing/2014/main" id="{56677734-47FE-4F1E-8819-3A2626D1B94F}"/>
              </a:ext>
            </a:extLst>
          </p:cNvPr>
          <p:cNvSpPr/>
          <p:nvPr/>
        </p:nvSpPr>
        <p:spPr>
          <a:xfrm>
            <a:off x="683568" y="620688"/>
            <a:ext cx="4680520" cy="1584176"/>
          </a:xfrm>
          <a:prstGeom prst="downArrow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ВАЖНО 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091806-49CA-4637-8925-44B87B4E6F8B}"/>
              </a:ext>
            </a:extLst>
          </p:cNvPr>
          <p:cNvSpPr txBox="1"/>
          <p:nvPr/>
        </p:nvSpPr>
        <p:spPr>
          <a:xfrm>
            <a:off x="683568" y="2420888"/>
            <a:ext cx="7488832" cy="3416320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использовании опекуном опеки в корыстных целях, а также в случае оставления подопечного без надзора и необходимой помощи орган опеки и попечительства </a:t>
            </a:r>
            <a:r>
              <a:rPr lang="ru-RU" sz="27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ОБЯЗАН 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отстранить опекуна и передать прокурору необходимые материалы для решения вопроса о привлечении виновного лица к ответственности в установленном законом порядке </a:t>
            </a:r>
          </a:p>
        </p:txBody>
      </p:sp>
    </p:spTree>
    <p:extLst>
      <p:ext uri="{BB962C8B-B14F-4D97-AF65-F5344CB8AC3E}">
        <p14:creationId xmlns:p14="http://schemas.microsoft.com/office/powerpoint/2010/main" val="197735910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9542281-8B8C-4822-A194-452BE944E334}"/>
              </a:ext>
            </a:extLst>
          </p:cNvPr>
          <p:cNvSpPr txBox="1"/>
          <p:nvPr/>
        </p:nvSpPr>
        <p:spPr>
          <a:xfrm>
            <a:off x="611560" y="476672"/>
            <a:ext cx="784887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правовые акты: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своей деятельности органы опеки и попечительства, а также опекуны и попечители руководствуются: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Гражданским Кодексом Республики Беларусь;</a:t>
            </a:r>
          </a:p>
          <a:p>
            <a:pPr marL="285750" indent="-285750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Гражданским процессуальным кодексом Республики Беларусь;</a:t>
            </a:r>
          </a:p>
          <a:p>
            <a:pPr marL="285750" indent="-285750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Кодексом Республики Беларусь о браке и семье;</a:t>
            </a:r>
          </a:p>
          <a:p>
            <a:pPr marL="285750" indent="-285750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Жилищным кодексом Республики Беларусь;</a:t>
            </a:r>
          </a:p>
          <a:p>
            <a:pPr marL="285750" indent="-285750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Уголовным Кодексом Республики Беларусь;</a:t>
            </a:r>
          </a:p>
          <a:p>
            <a:pPr marL="285750" indent="-285750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Налоговым Кодексом Республики Беларусь;</a:t>
            </a:r>
          </a:p>
          <a:p>
            <a:pPr marL="285750" indent="-285750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Положением об органах опеки и попечительства, утвержденным постановлением Совета Министров Республики Беларусь 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от  28.10.1999г. № 1676;</a:t>
            </a:r>
          </a:p>
          <a:p>
            <a:pPr marL="285750" indent="-285750"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Положением о порядке управления имуществом подопечных, утвержденным постановлением Совета Министров Республики Беларусь от 28.10.1999г. № 1677.</a:t>
            </a:r>
          </a:p>
          <a:p>
            <a:pPr marL="285750" indent="-285750">
              <a:buFontTx/>
              <a:buChar char="-"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ru-RU" dirty="0"/>
          </a:p>
        </p:txBody>
      </p:sp>
      <p:pic>
        <p:nvPicPr>
          <p:cNvPr id="6" name="Рисунок 5" descr="Книги со сплошной заливкой">
            <a:extLst>
              <a:ext uri="{FF2B5EF4-FFF2-40B4-BE49-F238E27FC236}">
                <a16:creationId xmlns:a16="http://schemas.microsoft.com/office/drawing/2014/main" id="{E9FF513B-D300-4113-B9BC-5491AB8CB63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4572000" y="5517232"/>
            <a:ext cx="3240360" cy="120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23023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Лента: изогнутая и наклоненная вверх 2">
            <a:extLst>
              <a:ext uri="{FF2B5EF4-FFF2-40B4-BE49-F238E27FC236}">
                <a16:creationId xmlns:a16="http://schemas.microsoft.com/office/drawing/2014/main" id="{FB4F2A48-07E3-4893-9D08-DC9CC00DBCB1}"/>
              </a:ext>
            </a:extLst>
          </p:cNvPr>
          <p:cNvSpPr/>
          <p:nvPr/>
        </p:nvSpPr>
        <p:spPr>
          <a:xfrm>
            <a:off x="1043608" y="332656"/>
            <a:ext cx="7272808" cy="1800200"/>
          </a:xfrm>
          <a:prstGeom prst="ellipseRibbon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НАШИ КОНТАКТЫ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24CE4D-AD05-4E1C-8BA0-C22CC04C18B3}"/>
              </a:ext>
            </a:extLst>
          </p:cNvPr>
          <p:cNvSpPr txBox="1"/>
          <p:nvPr/>
        </p:nvSpPr>
        <p:spPr>
          <a:xfrm>
            <a:off x="539552" y="2204864"/>
            <a:ext cx="691276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	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учреждение  </a:t>
            </a: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«КРУПСКИЙ </a:t>
            </a: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ТЕРРИТОРИАЛЬНЫЙ ЦЕНТР СОЦИАЛЬНОГО ОБСЛУЖИВАНИЯ НАСЕЛЕНИЯ»</a:t>
            </a:r>
          </a:p>
          <a:p>
            <a:pPr algn="ctr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г. Крупки, ул. Советская, д.6, 2 этаж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каб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10 </a:t>
            </a:r>
          </a:p>
          <a:p>
            <a:pPr algn="ctr"/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Контактный телефон: 90066,  90047</a:t>
            </a:r>
          </a:p>
          <a:p>
            <a:pPr algn="ctr"/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Приемное время граждан:</a:t>
            </a:r>
          </a:p>
          <a:p>
            <a:pPr algn="ctr"/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Понедельник – пятница: с 8.00 до 17.00 часов,</a:t>
            </a:r>
          </a:p>
          <a:p>
            <a:pPr algn="ctr"/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обед с 13.00 до 14.00 часов.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0743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EC3A26E-38F8-405C-8879-13561CEFB0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-747464"/>
            <a:ext cx="4126150" cy="2880320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8EFD1203-652C-4160-AA79-FCE92ECEAF9E}"/>
              </a:ext>
            </a:extLst>
          </p:cNvPr>
          <p:cNvSpPr/>
          <p:nvPr/>
        </p:nvSpPr>
        <p:spPr>
          <a:xfrm>
            <a:off x="323528" y="1916832"/>
            <a:ext cx="8424936" cy="46085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 algn="ctr">
              <a:buFont typeface="Wingdings" panose="05000000000000000000" pitchFamily="2" charset="2"/>
              <a:buChar char="q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Назначаются в порядке, установленном законодательством, и выступают в защиту прав и интересов подопечных в отношениях с любыми лицами и организациями, в том числе в судах, без специального полномочия;</a:t>
            </a:r>
          </a:p>
          <a:p>
            <a:pPr algn="ctr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Font typeface="Wingdings" panose="05000000000000000000" pitchFamily="2" charset="2"/>
              <a:buChar char="q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Дают согласие на получение этими лицами причитающихся им платежей и на распоряжение полученными денежными суммами и иным имуществом в соответствии с Гражданским кодексом Республики Беларусь ;</a:t>
            </a:r>
          </a:p>
          <a:p>
            <a:pPr marL="285750" indent="-285750" algn="ctr">
              <a:buFont typeface="Wingdings" panose="05000000000000000000" pitchFamily="2" charset="2"/>
              <a:buChar char="q"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Font typeface="Wingdings" panose="05000000000000000000" pitchFamily="2" charset="2"/>
              <a:buChar char="q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Дают согласие на совершение тех сделок, которые граждане , находящиеся под попечительством, не вправе совершать самостоятельно;</a:t>
            </a:r>
          </a:p>
          <a:p>
            <a:pPr marL="285750" indent="-285750" algn="ctr">
              <a:buFont typeface="Wingdings" panose="05000000000000000000" pitchFamily="2" charset="2"/>
              <a:buChar char="q"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Font typeface="Wingdings" panose="05000000000000000000" pitchFamily="2" charset="2"/>
              <a:buChar char="q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Оказывают подопечным содействие в осуществлении ими своих прав и исполнении обязанностей, а также охраняют их от злоупотреблений со стороны  третьих лиц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just"/>
            <a:endParaRPr lang="ru-RU" dirty="0"/>
          </a:p>
        </p:txBody>
      </p:sp>
      <p:sp>
        <p:nvSpPr>
          <p:cNvPr id="8" name="Стрелка: вниз 7">
            <a:extLst>
              <a:ext uri="{FF2B5EF4-FFF2-40B4-BE49-F238E27FC236}">
                <a16:creationId xmlns:a16="http://schemas.microsoft.com/office/drawing/2014/main" id="{88A21CDC-2CF2-4855-9F3A-CD1DDC72AEE6}"/>
              </a:ext>
            </a:extLst>
          </p:cNvPr>
          <p:cNvSpPr/>
          <p:nvPr/>
        </p:nvSpPr>
        <p:spPr>
          <a:xfrm>
            <a:off x="3347864" y="332656"/>
            <a:ext cx="5472608" cy="1584176"/>
          </a:xfrm>
          <a:prstGeom prst="downArrow">
            <a:avLst>
              <a:gd name="adj1" fmla="val 50000"/>
              <a:gd name="adj2" fmla="val 47155"/>
            </a:avLst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ПОПЕЧИТЕЛИ</a:t>
            </a:r>
            <a:r>
              <a:rPr lang="ru-RU" sz="2800" dirty="0">
                <a:solidFill>
                  <a:schemeClr val="bg1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310294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BA11A4E-DAF3-455C-BC84-CE80AA8A62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3528" y="1556792"/>
            <a:ext cx="3374181" cy="4896544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Вследствие злоупотребления спиртными напитками, наркотическими средствами, психотропными веществами, их аналогами</a:t>
            </a:r>
          </a:p>
          <a:p>
            <a:pPr marL="0" indent="0" algn="ctr">
              <a:buNone/>
            </a:pPr>
            <a:endParaRPr lang="ru-RU" sz="1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Вправе самостоятельно совершать  мелкие бытовые сделки</a:t>
            </a:r>
          </a:p>
          <a:p>
            <a:pPr marL="0" indent="0">
              <a:buNone/>
            </a:pP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вправе – самостоятельно, а только с согласия попечителя, другие сделки, получать заработок, пенсию, иные доходы и распоряжаться ими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8344DC8-17FB-401E-93FA-8D2C192BB6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69204" y="1556792"/>
            <a:ext cx="4087172" cy="4968552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/>
              <a:t> 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вследствие психического расстройства (заболевания)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Вправе самостоятельно: совершать мелкие бытовые сделки; сделки направленные на безвозмездное получение выгод, не требующего нотариального удостоверения либо государственной регистрации; сделки по распоряжению средствами предоставленными попечителем или с согласия последнего третьим лицом для определенной цели или свободного распоряжения; получать заработок, пенсию и иные доходы и распоряжаться ими.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Совершать другие сделки такой гражданин может только с согласия попечителя.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CF406C-5062-48BC-8323-6C4FE2652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130" y="404664"/>
            <a:ext cx="6347714" cy="936104"/>
          </a:xfrm>
          <a:noFill/>
        </p:spPr>
        <p:txBody>
          <a:bodyPr>
            <a:normAutofit/>
          </a:bodyPr>
          <a:lstStyle/>
          <a:p>
            <a:pPr algn="ctr"/>
            <a:r>
              <a:rPr lang="ru-RU" sz="2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Ограниченный в дееспособности гражданин</a:t>
            </a:r>
          </a:p>
        </p:txBody>
      </p:sp>
    </p:spTree>
    <p:extLst>
      <p:ext uri="{BB962C8B-B14F-4D97-AF65-F5344CB8AC3E}">
        <p14:creationId xmlns:p14="http://schemas.microsoft.com/office/powerpoint/2010/main" val="1030382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CDDC8BD-2FAA-49FE-AD94-D2AAD4AFC5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2631" y="2160588"/>
            <a:ext cx="3088109" cy="3880772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причиненный гражданином, признанным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недееспособным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возмещают его опекун или организация, обязанная осуществлять за ним надзор, если не докажут, что вред  возник не по их вине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1E09C3D-2249-4C23-810E-8EF16001B0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причиненный гражданином, </a:t>
            </a:r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ограниченным в дееспособности,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возмещается самим причинителем вреда</a:t>
            </a:r>
          </a:p>
          <a:p>
            <a:pPr marL="0" indent="0" algn="ctr">
              <a:buNone/>
            </a:pPr>
            <a:r>
              <a:rPr lang="ru-RU" i="1" dirty="0"/>
              <a:t>Гражданин дееспособность которого ограничена, самостоятельно несет имущественную ответственность по совершенным им сделкам</a:t>
            </a:r>
          </a:p>
        </p:txBody>
      </p:sp>
      <p:sp>
        <p:nvSpPr>
          <p:cNvPr id="7" name="Стрелка: вниз 6">
            <a:extLst>
              <a:ext uri="{FF2B5EF4-FFF2-40B4-BE49-F238E27FC236}">
                <a16:creationId xmlns:a16="http://schemas.microsoft.com/office/drawing/2014/main" id="{501A9F19-CE79-4B38-A8BD-EE588F213420}"/>
              </a:ext>
            </a:extLst>
          </p:cNvPr>
          <p:cNvSpPr/>
          <p:nvPr/>
        </p:nvSpPr>
        <p:spPr>
          <a:xfrm>
            <a:off x="899592" y="332656"/>
            <a:ext cx="5832648" cy="1563243"/>
          </a:xfrm>
          <a:prstGeom prst="downArrow">
            <a:avLst>
              <a:gd name="adj1" fmla="val 50000"/>
              <a:gd name="adj2" fmla="val 58166"/>
            </a:avLst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ВНИМАНИЕ!</a:t>
            </a:r>
          </a:p>
        </p:txBody>
      </p:sp>
      <p:sp>
        <p:nvSpPr>
          <p:cNvPr id="13" name="Лента: изогнутая и наклоненная вниз 12">
            <a:extLst>
              <a:ext uri="{FF2B5EF4-FFF2-40B4-BE49-F238E27FC236}">
                <a16:creationId xmlns:a16="http://schemas.microsoft.com/office/drawing/2014/main" id="{1B7634B1-3769-4664-A949-16204C64D6A7}"/>
              </a:ext>
            </a:extLst>
          </p:cNvPr>
          <p:cNvSpPr/>
          <p:nvPr/>
        </p:nvSpPr>
        <p:spPr>
          <a:xfrm>
            <a:off x="864075" y="2276872"/>
            <a:ext cx="2520280" cy="1008112"/>
          </a:xfrm>
          <a:prstGeom prst="ellipseRibbon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ВРЕД!</a:t>
            </a:r>
          </a:p>
        </p:txBody>
      </p:sp>
      <p:sp>
        <p:nvSpPr>
          <p:cNvPr id="14" name="Лента: изогнутая и наклоненная вниз 13">
            <a:extLst>
              <a:ext uri="{FF2B5EF4-FFF2-40B4-BE49-F238E27FC236}">
                <a16:creationId xmlns:a16="http://schemas.microsoft.com/office/drawing/2014/main" id="{2FFC6779-ACC6-430A-B5E2-C375CDE79F27}"/>
              </a:ext>
            </a:extLst>
          </p:cNvPr>
          <p:cNvSpPr/>
          <p:nvPr/>
        </p:nvSpPr>
        <p:spPr>
          <a:xfrm>
            <a:off x="642630" y="2276872"/>
            <a:ext cx="3088110" cy="1008112"/>
          </a:xfrm>
          <a:prstGeom prst="ellipseRibbon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ВРЕД,</a:t>
            </a:r>
          </a:p>
        </p:txBody>
      </p:sp>
      <p:sp>
        <p:nvSpPr>
          <p:cNvPr id="15" name="Лента: изогнутая и наклоненная вниз 14">
            <a:extLst>
              <a:ext uri="{FF2B5EF4-FFF2-40B4-BE49-F238E27FC236}">
                <a16:creationId xmlns:a16="http://schemas.microsoft.com/office/drawing/2014/main" id="{5EA425DF-EDC9-4511-B2C0-0C74ECB998AE}"/>
              </a:ext>
            </a:extLst>
          </p:cNvPr>
          <p:cNvSpPr/>
          <p:nvPr/>
        </p:nvSpPr>
        <p:spPr>
          <a:xfrm>
            <a:off x="3946266" y="2276872"/>
            <a:ext cx="3088110" cy="1008112"/>
          </a:xfrm>
          <a:prstGeom prst="ellipseRibbon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ВРЕД,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3836342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8404</TotalTime>
  <Words>3203</Words>
  <Application>Microsoft Office PowerPoint</Application>
  <PresentationFormat>Экран (4:3)</PresentationFormat>
  <Paragraphs>420</Paragraphs>
  <Slides>64</Slides>
  <Notes>32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64</vt:i4>
      </vt:variant>
    </vt:vector>
  </HeadingPairs>
  <TitlesOfParts>
    <vt:vector size="73" baseType="lpstr">
      <vt:lpstr>Arial</vt:lpstr>
      <vt:lpstr>Arial Black</vt:lpstr>
      <vt:lpstr>Arial Unicode MS</vt:lpstr>
      <vt:lpstr>Calibri</vt:lpstr>
      <vt:lpstr>Times New Roman</vt:lpstr>
      <vt:lpstr>Trebuchet MS</vt:lpstr>
      <vt:lpstr>Wingdings</vt:lpstr>
      <vt:lpstr>Wingdings 3</vt:lpstr>
      <vt:lpstr>Аспект</vt:lpstr>
      <vt:lpstr>Презентация PowerPoint</vt:lpstr>
      <vt:lpstr>          </vt:lpstr>
      <vt:lpstr>          </vt:lpstr>
      <vt:lpstr>Презентация PowerPoint</vt:lpstr>
      <vt:lpstr>Презентация PowerPoint</vt:lpstr>
      <vt:lpstr>ПОПЕЧИТЕЛЬСТВО устанавливается  над гражданами, ограниченными судом в дееспособности</vt:lpstr>
      <vt:lpstr>Презентация PowerPoint</vt:lpstr>
      <vt:lpstr>Ограниченный в дееспособности гражданин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Лица, имеющие право быть опекунами и попечителями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ГОСУДАРСТВЕННОЕ УЧРЕЖДЕНИЕ</dc:title>
  <dc:creator>TCSON-10</dc:creator>
  <cp:lastModifiedBy>user</cp:lastModifiedBy>
  <cp:revision>499</cp:revision>
  <cp:lastPrinted>2024-11-26T05:33:21Z</cp:lastPrinted>
  <dcterms:created xsi:type="dcterms:W3CDTF">2019-02-09T15:04:01Z</dcterms:created>
  <dcterms:modified xsi:type="dcterms:W3CDTF">2026-02-10T08:28:25Z</dcterms:modified>
</cp:coreProperties>
</file>